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trictFirstAndLastChars="0" saveSubsetFonts="1">
  <p:sldMasterIdLst>
    <p:sldMasterId id="2147483649" r:id="rId1"/>
    <p:sldMasterId id="2147483662" r:id="rId2"/>
  </p:sldMasterIdLst>
  <p:notesMasterIdLst>
    <p:notesMasterId r:id="rId3"/>
  </p:notesMasterIdLst>
  <p:sldIdLst>
    <p:sldId id="290" r:id="rId4"/>
    <p:sldId id="294" r:id="rId5"/>
    <p:sldId id="257" r:id="rId6"/>
    <p:sldId id="275" r:id="rId7"/>
    <p:sldId id="276" r:id="rId8"/>
    <p:sldId id="259" r:id="rId9"/>
    <p:sldId id="260" r:id="rId10"/>
    <p:sldId id="295" r:id="rId11"/>
    <p:sldId id="296" r:id="rId12"/>
    <p:sldId id="297" r:id="rId13"/>
    <p:sldId id="265" r:id="rId14"/>
    <p:sldId id="292" r:id="rId15"/>
    <p:sldId id="291" r:id="rId16"/>
    <p:sldId id="281" r:id="rId17"/>
    <p:sldId id="280" r:id="rId18"/>
    <p:sldId id="266" r:id="rId19"/>
    <p:sldId id="298" r:id="rId20"/>
    <p:sldId id="267" r:id="rId21"/>
    <p:sldId id="268" r:id="rId22"/>
    <p:sldId id="288" r:id="rId23"/>
    <p:sldId id="278" r:id="rId24"/>
    <p:sldId id="306" r:id="rId25"/>
    <p:sldId id="284" r:id="rId26"/>
    <p:sldId id="269" r:id="rId27"/>
    <p:sldId id="300" r:id="rId28"/>
    <p:sldId id="272" r:id="rId29"/>
    <p:sldId id="299" r:id="rId30"/>
  </p:sldIdLst>
  <p:sldSz cx="9144000" cy="6858000" type="screen4x3"/>
  <p:notesSz cx="6858000" cy="9144000"/>
  <p:custDataLst>
    <p:tags r:id="rId31"/>
  </p:custDataLst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S Gothic" panose="020b0609070205080204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4" autoAdjust="0"/>
    <p:restoredTop sz="92607" autoAdjust="0"/>
  </p:normalViewPr>
  <p:slideViewPr>
    <p:cSldViewPr>
      <p:cViewPr varScale="1">
        <p:scale>
          <a:sx n="70" d="100"/>
          <a:sy n="70" d="100"/>
        </p:scale>
        <p:origin x="856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1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81" name="Rectangle 8"/>
          <p:cNvSpPr>
            <a:spLocks noGrp="1" noChangeArrowheads="1"/>
          </p:cNvSpPr>
          <p:nvPr>
            <p:ph type="sldImg"/>
          </p:nvPr>
        </p:nvSpPr>
        <p:spPr bwMode="auto">
          <a:xfrm>
            <a:off x="1155700" y="933450"/>
            <a:ext cx="4341813" cy="335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595813" cy="3722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 smtClean="0"/>
          </a:p>
        </p:txBody>
      </p:sp>
    </p:spTree>
    <p:extLst>
      <p:ext uri="{BB962C8B-B14F-4D97-AF65-F5344CB8AC3E}">
        <p14:creationId xmlns:p14="http://schemas.microsoft.com/office/powerpoint/2010/main" val="403421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Tx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123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75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93788" y="933450"/>
            <a:ext cx="4465637" cy="3351213"/>
          </a:xfrm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44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4893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561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1988" cy="335438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5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44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143000" y="677863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2291" name="Rectangle 2"/>
          <p:cNvSpPr>
            <a:spLocks noChangeArrowheads="1"/>
          </p:cNvSpPr>
          <p:nvPr>
            <p:ph type="body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6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3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621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638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0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22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8338" cy="33607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91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699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721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092200" y="933450"/>
            <a:ext cx="4476750" cy="33591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7" name="Rectangle 2"/>
          <p:cNvSpPr>
            <a:spLocks noChangeArrowheads="1"/>
          </p:cNvSpPr>
          <p:nvPr>
            <p:ph type="body" idx="1"/>
          </p:nvPr>
        </p:nvSpPr>
        <p:spPr>
          <a:xfrm>
            <a:off x="1031875" y="4624388"/>
            <a:ext cx="4597400" cy="3724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53172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64493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xmlns:p14="http://schemas.microsoft.com/office/powerpoint/2010/main" val="369746158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059694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139700"/>
            <a:ext cx="7789862" cy="18684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5890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heme" Target="../theme/theme2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1029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0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1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4" r:id="rId3"/>
  </p:sldLayoutIdLst>
  <p:transition/>
  <p:timing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BABE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366713" y="1717675"/>
            <a:ext cx="8775700" cy="5140325"/>
          </a:xfrm>
          <a:prstGeom prst="roundRect">
            <a:avLst>
              <a:gd name="adj" fmla="val 28"/>
            </a:avLst>
          </a:prstGeom>
          <a:solidFill>
            <a:srgbClr val="DDDDDD"/>
          </a:solidFill>
          <a:ln w="9360">
            <a:solidFill>
              <a:srgbClr val="C0C0C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39700"/>
            <a:ext cx="7789862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06588"/>
            <a:ext cx="7789862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Четвертый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  <a:p>
            <a:pPr lvl="4"/>
            <a:r>
              <a:rPr lang="en-GB" altLang="ru-RU" smtClean="0"/>
              <a:t>Восьмой уровень структуры</a:t>
            </a:r>
          </a:p>
          <a:p>
            <a:pPr lvl="4"/>
            <a:r>
              <a:rPr lang="en-GB" altLang="ru-RU" smtClean="0"/>
              <a:t>Девятый уровень структуры</a:t>
            </a:r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2160588"/>
            <a:ext cx="165100" cy="833437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1060450"/>
            <a:ext cx="165100" cy="833438"/>
          </a:xfrm>
          <a:prstGeom prst="roundRect">
            <a:avLst>
              <a:gd name="adj" fmla="val 958"/>
            </a:avLst>
          </a:prstGeom>
          <a:solidFill>
            <a:srgbClr val="125C8D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ransition/>
  <p:timing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4400" b="1">
          <a:solidFill>
            <a:srgbClr val="333333"/>
          </a:solidFill>
          <a:latin typeface="Arial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Tx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6.png" /><Relationship Id="rId3" Type="http://schemas.openxmlformats.org/officeDocument/2006/relationships/image" Target="../media/image1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8.jpeg" /><Relationship Id="rId4" Type="http://schemas.openxmlformats.org/officeDocument/2006/relationships/image" Target="../media/image19.jpeg" /><Relationship Id="rId5" Type="http://schemas.openxmlformats.org/officeDocument/2006/relationships/image" Target="../media/image20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1.jpeg" /><Relationship Id="rId3" Type="http://schemas.openxmlformats.org/officeDocument/2006/relationships/image" Target="../media/image22.jpeg" /><Relationship Id="rId4" Type="http://schemas.openxmlformats.org/officeDocument/2006/relationships/image" Target="../media/image23.jpeg" /><Relationship Id="rId5" Type="http://schemas.openxmlformats.org/officeDocument/2006/relationships/image" Target="../media/image24.jpeg" /><Relationship Id="rId6" Type="http://schemas.openxmlformats.org/officeDocument/2006/relationships/image" Target="../media/image25.jpeg" /><Relationship Id="rId7" Type="http://schemas.openxmlformats.org/officeDocument/2006/relationships/image" Target="../media/image2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7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Relationship Id="rId6" Type="http://schemas.openxmlformats.org/officeDocument/2006/relationships/image" Target="../media/image31.jpeg" /><Relationship Id="rId7" Type="http://schemas.openxmlformats.org/officeDocument/2006/relationships/image" Target="../media/image3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3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Relationship Id="rId6" Type="http://schemas.openxmlformats.org/officeDocument/2006/relationships/image" Target="../media/image3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42.jpeg" /><Relationship Id="rId4" Type="http://schemas.openxmlformats.org/officeDocument/2006/relationships/image" Target="../media/image43.png" /><Relationship Id="rId5" Type="http://schemas.openxmlformats.org/officeDocument/2006/relationships/image" Target="../media/image4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png" /><Relationship Id="rId3" Type="http://schemas.openxmlformats.org/officeDocument/2006/relationships/image" Target="../media/image46.jpeg" /><Relationship Id="rId4" Type="http://schemas.openxmlformats.org/officeDocument/2006/relationships/image" Target="../media/image47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48.jpeg" /><Relationship Id="rId4" Type="http://schemas.openxmlformats.org/officeDocument/2006/relationships/image" Target="../media/image49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50.jpeg" /><Relationship Id="rId4" Type="http://schemas.openxmlformats.org/officeDocument/2006/relationships/image" Target="../media/image51.jpeg" /><Relationship Id="rId5" Type="http://schemas.openxmlformats.org/officeDocument/2006/relationships/image" Target="../media/image5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5.jpeg" /><Relationship Id="rId3" Type="http://schemas.openxmlformats.org/officeDocument/2006/relationships/image" Target="../media/image56.jpeg" /><Relationship Id="rId4" Type="http://schemas.openxmlformats.org/officeDocument/2006/relationships/image" Target="../media/image5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66.jpeg" /><Relationship Id="rId11" Type="http://schemas.openxmlformats.org/officeDocument/2006/relationships/image" Target="../media/image67.jpeg" /><Relationship Id="rId12" Type="http://schemas.openxmlformats.org/officeDocument/2006/relationships/image" Target="../media/image68.jpeg" /><Relationship Id="rId13" Type="http://schemas.openxmlformats.org/officeDocument/2006/relationships/image" Target="../media/image69.jpeg" /><Relationship Id="rId2" Type="http://schemas.openxmlformats.org/officeDocument/2006/relationships/image" Target="../media/image58.jpeg" /><Relationship Id="rId3" Type="http://schemas.openxmlformats.org/officeDocument/2006/relationships/image" Target="../media/image59.jpeg" /><Relationship Id="rId4" Type="http://schemas.openxmlformats.org/officeDocument/2006/relationships/image" Target="../media/image60.jpeg" /><Relationship Id="rId5" Type="http://schemas.openxmlformats.org/officeDocument/2006/relationships/image" Target="../media/image61.jpeg" /><Relationship Id="rId6" Type="http://schemas.openxmlformats.org/officeDocument/2006/relationships/image" Target="../media/image62.jpeg" /><Relationship Id="rId7" Type="http://schemas.openxmlformats.org/officeDocument/2006/relationships/image" Target="../media/image63.jpeg" /><Relationship Id="rId8" Type="http://schemas.openxmlformats.org/officeDocument/2006/relationships/image" Target="../media/image64.jpeg" /><Relationship Id="rId9" Type="http://schemas.openxmlformats.org/officeDocument/2006/relationships/image" Target="../media/image6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70.jpeg" /><Relationship Id="rId4" Type="http://schemas.openxmlformats.org/officeDocument/2006/relationships/image" Target="../media/image7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72.jpeg" /><Relationship Id="rId4" Type="http://schemas.openxmlformats.org/officeDocument/2006/relationships/image" Target="../media/image73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4.jpeg" /><Relationship Id="rId3" Type="http://schemas.openxmlformats.org/officeDocument/2006/relationships/image" Target="../media/image75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76.jpeg" /><Relationship Id="rId4" Type="http://schemas.openxmlformats.org/officeDocument/2006/relationships/image" Target="../media/image77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8.jpeg" /><Relationship Id="rId3" Type="http://schemas.openxmlformats.org/officeDocument/2006/relationships/image" Target="../media/image79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9.jpeg" /><Relationship Id="rId4" Type="http://schemas.openxmlformats.org/officeDocument/2006/relationships/image" Target="../media/image10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14313"/>
            <a:ext cx="8175625" cy="642937"/>
          </a:xfrm>
        </p:spPr>
        <p:txBody>
          <a:bodyPr lIns="90000" tIns="46800" rIns="90000" bIns="46800"/>
          <a:lstStyle/>
          <a:p>
            <a:pPr eaLnBrk="1"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br>
              <a:rPr lang="ru-RU" altLang="ru-RU" sz="3200" i="1" smtClean="0">
                <a:solidFill>
                  <a:srgbClr val="CC0000"/>
                </a:solidFill>
              </a:rPr>
            </a:br>
            <a:br>
              <a:rPr lang="ru-RU" altLang="ru-RU" sz="3200" i="1" smtClean="0">
                <a:solidFill>
                  <a:srgbClr val="CC0000"/>
                </a:solidFill>
              </a:rPr>
            </a:br>
            <a:br>
              <a:rPr lang="ru-RU" altLang="ru-RU" sz="3200" i="1" smtClean="0">
                <a:solidFill>
                  <a:srgbClr val="CC0000"/>
                </a:solidFill>
              </a:rPr>
            </a:br>
            <a:r>
              <a:rPr lang="ru-RU" altLang="ru-RU" sz="3200" i="1" smtClean="0">
                <a:solidFill>
                  <a:srgbClr val="CC0000"/>
                </a:solidFill>
              </a:rPr>
              <a:t>Министерство образования</a:t>
            </a:r>
            <a:r>
              <a:rPr lang="ru-RU" altLang="ru-RU" sz="4000" i="1" smtClean="0">
                <a:solidFill>
                  <a:srgbClr val="CC0000"/>
                </a:solidFill>
              </a:rPr>
              <a:t> РМ</a:t>
            </a:r>
            <a:br>
              <a:rPr lang="ru-RU" altLang="ru-RU" sz="4000" i="1" smtClean="0">
                <a:solidFill>
                  <a:srgbClr val="CC0000"/>
                </a:solidFill>
              </a:rPr>
            </a:br>
            <a:br>
              <a:rPr lang="ru-RU" altLang="ru-RU" sz="4000" i="1" smtClean="0">
                <a:solidFill>
                  <a:srgbClr val="CC0000"/>
                </a:solidFill>
              </a:rPr>
            </a:br>
            <a:br>
              <a:rPr lang="ru-RU" altLang="ru-RU" sz="4000" i="1" smtClean="0">
                <a:solidFill>
                  <a:srgbClr val="CC0000"/>
                </a:solidFill>
              </a:rPr>
            </a:br>
            <a:endParaRPr lang="ru-RU" altLang="ru-RU" sz="2800" i="1" smtClean="0">
              <a:solidFill>
                <a:srgbClr val="000099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463550" y="3717925"/>
            <a:ext cx="8389938" cy="2654300"/>
          </a:xfrm>
        </p:spPr>
        <p:txBody>
          <a:bodyPr lIns="90000" tIns="46800" rIns="90000" bIns="46800"/>
          <a:lstStyle/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B80047"/>
                </a:solidFill>
                <a:latin typeface="Times New Roman" panose="02020603050405020304" pitchFamily="18" charset="0"/>
              </a:rPr>
              <a:t>Дата рождения: </a:t>
            </a:r>
            <a:r>
              <a:rPr lang="ru-RU" altLang="ru-RU" sz="2400" b="1" i="1" smtClean="0">
                <a:solidFill>
                  <a:srgbClr val="B80047"/>
                </a:solidFill>
                <a:latin typeface="Times New Roman" panose="02020603050405020304" pitchFamily="18" charset="0"/>
              </a:rPr>
              <a:t>01.01.1965год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B80047"/>
                </a:solidFill>
                <a:latin typeface="Times New Roman" panose="02020603050405020304" pitchFamily="18" charset="0"/>
              </a:rPr>
              <a:t>Профессиональное образование: </a:t>
            </a:r>
            <a:r>
              <a:rPr lang="ru-RU" altLang="ru-RU" sz="2400" b="1" i="1" smtClean="0">
                <a:solidFill>
                  <a:srgbClr val="B80047"/>
                </a:solidFill>
                <a:latin typeface="Times New Roman" panose="02020603050405020304" pitchFamily="18" charset="0"/>
              </a:rPr>
              <a:t>физик, преподаватель</a:t>
            </a:r>
            <a:r>
              <a:rPr lang="ru-RU" altLang="ru-RU" sz="2400" b="1" smtClean="0">
                <a:solidFill>
                  <a:srgbClr val="B80047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i="1" smtClean="0">
                <a:solidFill>
                  <a:srgbClr val="B80047"/>
                </a:solidFill>
                <a:latin typeface="Times New Roman" panose="02020603050405020304" pitchFamily="18" charset="0"/>
              </a:rPr>
              <a:t>МГУ  №574711, 29 июня 1987 года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B80047"/>
                </a:solidFill>
                <a:latin typeface="Times New Roman" panose="02020603050405020304" pitchFamily="18" charset="0"/>
              </a:rPr>
              <a:t>Стаж педагогической работы (по специальности): </a:t>
            </a:r>
            <a:r>
              <a:rPr lang="ru-RU" altLang="ru-RU" sz="2400" b="1" i="1" smtClean="0">
                <a:solidFill>
                  <a:srgbClr val="B80047"/>
                </a:solidFill>
                <a:latin typeface="Times New Roman" panose="02020603050405020304" pitchFamily="18" charset="0"/>
              </a:rPr>
              <a:t>16 лет</a:t>
            </a:r>
            <a:endParaRPr lang="ru-RU" altLang="ru-RU" sz="2400" b="1" i="1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B80047"/>
                </a:solidFill>
                <a:latin typeface="Times New Roman" panose="02020603050405020304" pitchFamily="18" charset="0"/>
              </a:rPr>
              <a:t>Общий трудовой стаж: </a:t>
            </a:r>
            <a:r>
              <a:rPr lang="ru-RU" altLang="ru-RU" sz="2400" b="1" i="1" smtClean="0">
                <a:solidFill>
                  <a:srgbClr val="B80047"/>
                </a:solidFill>
                <a:latin typeface="Times New Roman" panose="02020603050405020304" pitchFamily="18" charset="0"/>
              </a:rPr>
              <a:t>35лет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B80047"/>
                </a:solidFill>
                <a:latin typeface="Times New Roman" panose="02020603050405020304" pitchFamily="18" charset="0"/>
              </a:rPr>
              <a:t>Наличие квалификационной категории: </a:t>
            </a:r>
            <a:r>
              <a:rPr lang="ru-RU" altLang="ru-RU" sz="2400" b="1" i="1" smtClean="0">
                <a:solidFill>
                  <a:srgbClr val="B80047"/>
                </a:solidFill>
                <a:latin typeface="Times New Roman" panose="02020603050405020304" pitchFamily="18" charset="0"/>
              </a:rPr>
              <a:t>первая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B80047"/>
                </a:solidFill>
                <a:latin typeface="Times New Roman" panose="02020603050405020304" pitchFamily="18" charset="0"/>
              </a:rPr>
              <a:t>Дата последней аттестации: </a:t>
            </a:r>
            <a:r>
              <a:rPr lang="ru-RU" altLang="ru-RU" sz="2400" b="1" i="1" smtClean="0">
                <a:solidFill>
                  <a:srgbClr val="B80047"/>
                </a:solidFill>
                <a:latin typeface="Times New Roman" panose="02020603050405020304" pitchFamily="18" charset="0"/>
              </a:rPr>
              <a:t>22 марта 2018 года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B800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МО РМ № 252 от 22.03.2018 г.</a:t>
            </a:r>
          </a:p>
          <a:p>
            <a:pPr marL="0" indent="0" eaLnBrk="1">
              <a:lnSpc>
                <a:spcPct val="10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400" b="1" i="1" smtClean="0">
              <a:solidFill>
                <a:srgbClr val="B80047"/>
              </a:solidFill>
              <a:latin typeface="Times New Roman" panose="02020603050405020304" pitchFamily="18" charset="0"/>
            </a:endParaRPr>
          </a:p>
          <a:p>
            <a:pPr marL="0" indent="0" eaLnBrk="1">
              <a:lnSpc>
                <a:spcPct val="80000"/>
              </a:lnSpc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000" b="1" smtClean="0">
              <a:solidFill>
                <a:srgbClr val="B80047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100" name="Picture 4" descr="C:\Documents and Settings\Александр\Рабочий стол\сов кеа\DSC_02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4950" y="1341438"/>
            <a:ext cx="2439988" cy="273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928688" y="1500188"/>
            <a:ext cx="55006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br>
              <a:rPr lang="ru-RU" altLang="ru-RU" i="1">
                <a:solidFill>
                  <a:srgbClr val="000099"/>
                </a:solidFill>
              </a:rPr>
            </a:b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357188" y="1071563"/>
            <a:ext cx="625316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r>
              <a:rPr lang="ru-RU" altLang="ru-RU" sz="3200" b="1" i="1">
                <a:solidFill>
                  <a:srgbClr val="CC0000"/>
                </a:solidFill>
              </a:rPr>
              <a:t>Портфолио</a:t>
            </a:r>
            <a:br>
              <a:rPr lang="ru-RU" altLang="ru-RU" sz="3200" b="1" i="1">
                <a:solidFill>
                  <a:srgbClr val="CC0000"/>
                </a:solidFill>
              </a:rPr>
            </a:br>
            <a:r>
              <a:rPr lang="ru-RU" altLang="ru-RU" sz="2400" b="1" i="1">
                <a:solidFill>
                  <a:srgbClr val="000099"/>
                </a:solidFill>
              </a:rPr>
              <a:t> </a:t>
            </a:r>
            <a:br>
              <a:rPr lang="ru-RU" altLang="ru-RU" sz="2000" b="1" i="1">
                <a:solidFill>
                  <a:srgbClr val="000099"/>
                </a:solidFill>
              </a:rPr>
            </a:br>
            <a:r>
              <a:rPr lang="ru-RU" altLang="ru-RU" sz="2400" b="1" i="1">
                <a:solidFill>
                  <a:srgbClr val="000099"/>
                </a:solidFill>
              </a:rPr>
              <a:t>Клементьевой Елены Александровны, </a:t>
            </a:r>
            <a:br>
              <a:rPr lang="ru-RU" altLang="ru-RU" sz="2400" b="1" i="1">
                <a:solidFill>
                  <a:srgbClr val="000099"/>
                </a:solidFill>
              </a:rPr>
            </a:br>
            <a:r>
              <a:rPr lang="ru-RU" altLang="ru-RU" sz="2400" b="1" i="1">
                <a:solidFill>
                  <a:srgbClr val="000099"/>
                </a:solidFill>
              </a:rPr>
              <a:t>учителя физики</a:t>
            </a:r>
            <a:br>
              <a:rPr lang="ru-RU" altLang="ru-RU" sz="2400" b="1" i="1">
                <a:solidFill>
                  <a:srgbClr val="000099"/>
                </a:solidFill>
              </a:rPr>
            </a:br>
            <a:r>
              <a:rPr lang="ru-RU" altLang="ru-RU" sz="2400" b="1" i="1">
                <a:solidFill>
                  <a:srgbClr val="000099"/>
                </a:solidFill>
              </a:rPr>
              <a:t>МБОУ «Ардатовская СОШ»</a:t>
            </a:r>
            <a:br>
              <a:rPr lang="ru-RU" altLang="ru-RU" sz="2400" b="1" i="1">
                <a:solidFill>
                  <a:srgbClr val="000099"/>
                </a:solidFill>
              </a:rPr>
            </a:br>
            <a:r>
              <a:rPr lang="ru-RU" altLang="ru-RU" sz="2400" b="1" i="1">
                <a:solidFill>
                  <a:srgbClr val="000099"/>
                </a:solidFill>
              </a:rPr>
              <a:t>Дубёнского района</a:t>
            </a:r>
            <a:endParaRPr lang="ru-RU" altLang="ru-RU"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43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7" r="1398"/>
          <a:stretch>
            <a:fillRect/>
          </a:stretch>
        </p:blipFill>
        <p:spPr bwMode="auto">
          <a:xfrm>
            <a:off x="900113" y="392113"/>
            <a:ext cx="338455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r="2254"/>
          <a:stretch>
            <a:fillRect/>
          </a:stretch>
        </p:blipFill>
        <p:spPr bwMode="auto">
          <a:xfrm>
            <a:off x="5049838" y="387350"/>
            <a:ext cx="3357562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00063" y="0"/>
            <a:ext cx="7750175" cy="1508125"/>
          </a:xfrm>
        </p:spPr>
        <p:txBody>
          <a:bodyPr/>
          <a:lstStyle/>
          <a:p>
            <a:pPr eaLnBrk="1"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Позитивные результаты внеурочной деятельности обучающихся</a:t>
            </a:r>
            <a:b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учебным предметам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612900"/>
            <a:ext cx="4857750" cy="847725"/>
          </a:xfrm>
        </p:spPr>
        <p:txBody>
          <a:bodyPr/>
          <a:lstStyle/>
          <a:p>
            <a:pPr eaLnBrk="1"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</a:t>
            </a:r>
          </a:p>
          <a:p>
            <a:pPr eaLnBrk="1"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28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и призовые места — 17</a:t>
            </a:r>
          </a:p>
          <a:p>
            <a:pPr eaLnBrk="1"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28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eaLnBrk="1"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400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9460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7525" y="2413000"/>
            <a:ext cx="2924175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4888" y="2376488"/>
            <a:ext cx="3059112" cy="4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2751" b="24802"/>
          <a:stretch>
            <a:fillRect/>
          </a:stretch>
        </p:blipFill>
        <p:spPr bwMode="auto">
          <a:xfrm>
            <a:off x="322263" y="2430463"/>
            <a:ext cx="2593975" cy="281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150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600" y="142875"/>
            <a:ext cx="2322513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938" y="160338"/>
            <a:ext cx="230663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83338" y="160338"/>
            <a:ext cx="2286000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3467100"/>
            <a:ext cx="23749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938" y="3467100"/>
            <a:ext cx="2378075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6975" y="3451225"/>
            <a:ext cx="2338388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788" y="26988"/>
            <a:ext cx="230028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0788" y="3454400"/>
            <a:ext cx="2300287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513" y="84138"/>
            <a:ext cx="2260600" cy="319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8038" y="115888"/>
            <a:ext cx="2281237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" y="3554413"/>
            <a:ext cx="221615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6613" y="3554413"/>
            <a:ext cx="2252662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188913"/>
            <a:ext cx="2376488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84550" y="188913"/>
            <a:ext cx="2409825" cy="33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3500" y="188913"/>
            <a:ext cx="2449513" cy="347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8175" y="3309938"/>
            <a:ext cx="2517775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1" t="9052" r="9050" b="5901"/>
          <a:stretch>
            <a:fillRect/>
          </a:stretch>
        </p:blipFill>
        <p:spPr bwMode="auto">
          <a:xfrm>
            <a:off x="5137150" y="3309938"/>
            <a:ext cx="2495550" cy="354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457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01" b="19408"/>
          <a:stretch>
            <a:fillRect/>
          </a:stretch>
        </p:blipFill>
        <p:spPr bwMode="auto">
          <a:xfrm>
            <a:off x="6011863" y="0"/>
            <a:ext cx="245903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58" b="20863"/>
          <a:stretch>
            <a:fillRect/>
          </a:stretch>
        </p:blipFill>
        <p:spPr bwMode="auto">
          <a:xfrm>
            <a:off x="1881188" y="0"/>
            <a:ext cx="2435225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93" b="20412"/>
          <a:stretch>
            <a:fillRect/>
          </a:stretch>
        </p:blipFill>
        <p:spPr bwMode="auto">
          <a:xfrm>
            <a:off x="911225" y="3429000"/>
            <a:ext cx="2549525" cy="340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40" b="19946"/>
          <a:stretch>
            <a:fillRect/>
          </a:stretch>
        </p:blipFill>
        <p:spPr bwMode="auto">
          <a:xfrm>
            <a:off x="4276725" y="3429000"/>
            <a:ext cx="2592388" cy="345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60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89663" y="2293938"/>
            <a:ext cx="292735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</p:spPr>
        <p:txBody>
          <a:bodyPr/>
          <a:lstStyle/>
          <a:p>
            <a:pPr eaLnBrk="1"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Наличие публикаций, включая </a:t>
            </a:r>
            <a:br>
              <a:rPr lang="ru-RU" alt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интернет-публикации</a:t>
            </a:r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6463" y="1619250"/>
            <a:ext cx="274320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9400" y="2257425"/>
            <a:ext cx="31321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765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1588"/>
            <a:ext cx="3527425" cy="5438775"/>
          </a:xfrm>
        </p:spPr>
      </p:pic>
      <p:pic>
        <p:nvPicPr>
          <p:cNvPr id="2765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775" y="2424113"/>
            <a:ext cx="3240088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6125" y="139700"/>
            <a:ext cx="3317875" cy="466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4938"/>
            <a:ext cx="7797800" cy="1530350"/>
          </a:xfrm>
        </p:spPr>
        <p:txBody>
          <a:bodyPr/>
          <a:lstStyle/>
          <a:p>
            <a:pPr eaLnBrk="1"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Наличие авторских</a:t>
            </a:r>
            <a:br>
              <a:rPr lang="ru-RU" altLang="ru-RU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 , методических пособий, рекомендаций</a:t>
            </a:r>
          </a:p>
        </p:txBody>
      </p:sp>
      <p:pic>
        <p:nvPicPr>
          <p:cNvPr id="2867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13" y="1868488"/>
            <a:ext cx="3527425" cy="498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263" y="1665288"/>
            <a:ext cx="3622675" cy="51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lang="ru-RU" altLang="ru-RU" sz="2800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Выступления на заседаниях методических советов, научно-практических конференциях, педагогических чтениях, семинарах, секциях, форумах</a:t>
            </a:r>
            <a:endParaRPr lang="ru-RU" altLang="ru-RU" sz="28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3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Школьный уровень</a:t>
            </a:r>
          </a:p>
        </p:txBody>
      </p:sp>
      <p:pic>
        <p:nvPicPr>
          <p:cNvPr id="3072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13500" y="3008313"/>
            <a:ext cx="2713038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84563" y="3011488"/>
            <a:ext cx="2713037" cy="38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3021013"/>
            <a:ext cx="2713038" cy="383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6147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613" y="1074738"/>
            <a:ext cx="295275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74988" y="1065213"/>
            <a:ext cx="2982912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5525" y="1085850"/>
            <a:ext cx="2992438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2771" name="Объект 1"/>
          <p:cNvSpPr>
            <a:spLocks noGrp="1"/>
          </p:cNvSpPr>
          <p:nvPr>
            <p:ph idx="1"/>
          </p:nvPr>
        </p:nvSpPr>
        <p:spPr>
          <a:xfrm>
            <a:off x="539750" y="1143000"/>
            <a:ext cx="7789863" cy="4506913"/>
          </a:xfrm>
        </p:spPr>
        <p:txBody>
          <a:bodyPr/>
          <a:lstStyle/>
          <a:p>
            <a:r>
              <a:rPr lang="ru-RU" altLang="ru-RU" smtClean="0"/>
              <a:t>Районный уровень</a:t>
            </a:r>
          </a:p>
        </p:txBody>
      </p:sp>
      <p:pic>
        <p:nvPicPr>
          <p:cNvPr id="32772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6788" y="1892300"/>
            <a:ext cx="3600450" cy="476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2513" y="1817688"/>
            <a:ext cx="349885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684213" y="68263"/>
            <a:ext cx="7789862" cy="1560512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Проведение открытых уроков,</a:t>
            </a:r>
            <a:b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мастер-классов, мероприятий</a:t>
            </a:r>
          </a:p>
        </p:txBody>
      </p:sp>
      <p:pic>
        <p:nvPicPr>
          <p:cNvPr id="33795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3" y="2493963"/>
            <a:ext cx="2619375" cy="3703637"/>
          </a:xfrm>
        </p:spPr>
      </p:pic>
      <p:pic>
        <p:nvPicPr>
          <p:cNvPr id="3379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9038" y="2522538"/>
            <a:ext cx="2751137" cy="368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28"/>
          <a:stretch>
            <a:fillRect/>
          </a:stretch>
        </p:blipFill>
        <p:spPr bwMode="auto">
          <a:xfrm>
            <a:off x="3419475" y="2492375"/>
            <a:ext cx="266541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4818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33338"/>
            <a:ext cx="2941638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450" y="1728788"/>
            <a:ext cx="2906713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50" y="3408363"/>
            <a:ext cx="2932113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2638" y="1754188"/>
            <a:ext cx="2957512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6288" y="3405188"/>
            <a:ext cx="2965450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48025" y="5059363"/>
            <a:ext cx="294481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050" y="5191125"/>
            <a:ext cx="2881313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Рисунок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2050" y="3441700"/>
            <a:ext cx="2874963" cy="161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Рисунок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713" y="5083175"/>
            <a:ext cx="27717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7" name="Рисунок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3938" y="80963"/>
            <a:ext cx="3040062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8" name="Рисунок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9988" y="1820863"/>
            <a:ext cx="2770187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9" name="Рисунок 1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9138" y="25400"/>
            <a:ext cx="3122612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Наставничество</a:t>
            </a:r>
            <a:endParaRPr lang="ru-RU" altLang="ru-RU" sz="3200" smtClean="0"/>
          </a:p>
        </p:txBody>
      </p:sp>
      <p:pic>
        <p:nvPicPr>
          <p:cNvPr id="35843" name="Объект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758950"/>
            <a:ext cx="3527425" cy="4989513"/>
          </a:xfrm>
        </p:spPr>
      </p:pic>
      <p:pic>
        <p:nvPicPr>
          <p:cNvPr id="3584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0138" y="1727200"/>
            <a:ext cx="3551237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642938" y="0"/>
            <a:ext cx="8243887" cy="1435100"/>
          </a:xfrm>
        </p:spPr>
        <p:txBody>
          <a:bodyPr/>
          <a:lstStyle/>
          <a:p>
            <a:pPr algn="l" eaLnBrk="1"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Общественно-педагогическая активность педагога: участие в работе педагогических сообществ, комиссий, в жюри конкурсов, депутатская деятельность и т.д.</a:t>
            </a:r>
            <a:endParaRPr lang="ru-RU" altLang="ru-RU" sz="24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3789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00" y="1889125"/>
            <a:ext cx="3357563" cy="461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550" y="1844675"/>
            <a:ext cx="3433763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938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4300" y="2997200"/>
            <a:ext cx="5027613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39940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88" y="139700"/>
            <a:ext cx="4892675" cy="3455988"/>
          </a:xfrm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85813" y="-30163"/>
            <a:ext cx="7283450" cy="1271588"/>
          </a:xfrm>
        </p:spPr>
        <p:txBody>
          <a:bodyPr/>
          <a:lstStyle/>
          <a:p>
            <a:pPr eaLnBrk="1"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Награды и поощрения </a:t>
            </a:r>
            <a:endParaRPr lang="ru-RU" altLang="ru-RU" sz="28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320800"/>
            <a:ext cx="3743325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00" y="1147763"/>
            <a:ext cx="3887788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1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" t="1012" b="2737"/>
          <a:stretch>
            <a:fillRect/>
          </a:stretch>
        </p:blipFill>
        <p:spPr bwMode="auto">
          <a:xfrm>
            <a:off x="4705350" y="404813"/>
            <a:ext cx="428148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825" y="433388"/>
            <a:ext cx="4365625" cy="614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700338" y="2830513"/>
            <a:ext cx="414020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eaLnBrk="1" hangingPunct="1">
              <a:buClr>
                <a:srgbClr val="000000"/>
              </a:buClr>
              <a:buSzTx/>
              <a:buFont typeface="Times New Roman" panose="02020603050405020304" pitchFamily="18" charset="0"/>
              <a:buNone/>
            </a:pPr>
            <a:r>
              <a:rPr lang="ru-RU" altLang="ru-RU" sz="4000">
                <a:solidFill>
                  <a:srgbClr val="999999"/>
                </a:solidFill>
              </a:rPr>
              <a:t>Характеристика-представление</a:t>
            </a:r>
          </a:p>
        </p:txBody>
      </p:sp>
      <p:pic>
        <p:nvPicPr>
          <p:cNvPr id="7171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" r="2000" b="4451"/>
          <a:stretch>
            <a:fillRect/>
          </a:stretch>
        </p:blipFill>
        <p:spPr bwMode="auto">
          <a:xfrm>
            <a:off x="1692275" y="115888"/>
            <a:ext cx="4783138" cy="659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Стабильные положительные результаты освоения обучающимися образовательных программ по итогам мониторингов, проводимых организацией</a:t>
            </a:r>
          </a:p>
        </p:txBody>
      </p:sp>
      <p:pic>
        <p:nvPicPr>
          <p:cNvPr id="9219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7313" y="1892300"/>
            <a:ext cx="3509962" cy="496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3" b="11151"/>
          <a:stretch>
            <a:fillRect/>
          </a:stretch>
        </p:blipFill>
        <p:spPr bwMode="auto">
          <a:xfrm>
            <a:off x="971550" y="1895475"/>
            <a:ext cx="3671888" cy="48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789862" cy="1868488"/>
          </a:xfrm>
        </p:spPr>
        <p:txBody>
          <a:bodyPr/>
          <a:lstStyle/>
          <a:p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Положительные результаты по  итогам освоения обучающимися образовательных программ по итогам внешнего  мониторинга системы образования</a:t>
            </a:r>
          </a:p>
        </p:txBody>
      </p:sp>
      <p:pic>
        <p:nvPicPr>
          <p:cNvPr id="1024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675" y="1868488"/>
            <a:ext cx="3556000" cy="4959350"/>
          </a:xfr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CC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84138"/>
            <a:ext cx="8367712" cy="1535112"/>
          </a:xfrm>
          <a:solidFill>
            <a:srgbClr val="CCCCFF"/>
          </a:solidFill>
        </p:spPr>
        <p:txBody>
          <a:bodyPr lIns="90000" tIns="46800" rIns="90000" bIns="46800"/>
          <a:lstStyle/>
          <a:p>
            <a:pPr eaLnBrk="1">
              <a:spcBef>
                <a:spcPts val="800"/>
              </a:spcBef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Реализация программ углубленного изучения предмета, профильного обучения</a:t>
            </a:r>
          </a:p>
        </p:txBody>
      </p:sp>
      <p:pic>
        <p:nvPicPr>
          <p:cNvPr id="11267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" t="2602" r="1408" b="90"/>
          <a:stretch>
            <a:fillRect/>
          </a:stretch>
        </p:blipFill>
        <p:spPr bwMode="auto">
          <a:xfrm>
            <a:off x="4962525" y="1619250"/>
            <a:ext cx="3773488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213" y="1639888"/>
            <a:ext cx="3671887" cy="51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84150"/>
            <a:ext cx="7748588" cy="1435100"/>
          </a:xfrm>
        </p:spPr>
        <p:txBody>
          <a:bodyPr/>
          <a:lstStyle/>
          <a:p>
            <a:pPr eaLnBrk="1"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32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Результаты участия в инновационной (экспериментальной) деятельности</a:t>
            </a:r>
            <a:endParaRPr lang="ru-RU" altLang="ru-RU" sz="32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642938" y="1816100"/>
            <a:ext cx="8156575" cy="5041900"/>
          </a:xfrm>
        </p:spPr>
        <p:txBody>
          <a:bodyPr/>
          <a:lstStyle/>
          <a:p>
            <a:pPr marL="0" indent="0" eaLnBrk="1">
              <a:buFont typeface="Times New Roman" pitchFamily="16" charset="0"/>
              <a:buNone/>
              <a:tabLst>
                <a:tab pos="677863"/>
                <a:tab pos="782638"/>
                <a:tab pos="1231900"/>
                <a:tab pos="1681163"/>
                <a:tab pos="2130425"/>
                <a:tab pos="2579688"/>
                <a:tab pos="3028950"/>
                <a:tab pos="3478213"/>
                <a:tab pos="3927475"/>
                <a:tab pos="4376738"/>
                <a:tab pos="4826000"/>
                <a:tab pos="5275263"/>
                <a:tab pos="5724525"/>
                <a:tab pos="6173788"/>
                <a:tab pos="6623050"/>
                <a:tab pos="7072313"/>
                <a:tab pos="7521575"/>
                <a:tab pos="7970838"/>
                <a:tab pos="8420100"/>
                <a:tab pos="8869363"/>
                <a:tab pos="9318625"/>
              </a:tabLst>
              <a:defRPr/>
            </a:pPr>
            <a:endParaRPr lang="ru-RU" altLang="ru-RU" sz="2800" b="1" i="1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  <a:p>
            <a:pPr marL="677863" indent="-677863" eaLnBrk="1">
              <a:buClrTx/>
              <a:buSzTx/>
              <a:buFontTx/>
              <a:buNone/>
              <a:tabLst>
                <a:tab pos="677863"/>
                <a:tab pos="782638"/>
                <a:tab pos="1231900"/>
                <a:tab pos="1681163"/>
                <a:tab pos="2130425"/>
                <a:tab pos="2579688"/>
                <a:tab pos="3028950"/>
                <a:tab pos="3478213"/>
                <a:tab pos="3927475"/>
                <a:tab pos="4376738"/>
                <a:tab pos="4826000"/>
                <a:tab pos="5275263"/>
                <a:tab pos="5724525"/>
                <a:tab pos="6173788"/>
                <a:tab pos="6623050"/>
                <a:tab pos="7072313"/>
                <a:tab pos="7521575"/>
                <a:tab pos="7970838"/>
                <a:tab pos="8420100"/>
                <a:tab pos="8869363"/>
                <a:tab pos="9318625"/>
              </a:tabLst>
              <a:defRPr/>
            </a:pPr>
            <a:endParaRPr lang="ru-RU" altLang="ru-RU" sz="2800" b="1" smtClean="0">
              <a:solidFill>
                <a:srgbClr val="7030A0"/>
              </a:solidFill>
              <a:latin typeface="Times New Roman" pitchFamily="16" charset="0"/>
              <a:cs typeface="Times New Roman" pitchFamily="16" charset="0"/>
            </a:endParaRPr>
          </a:p>
        </p:txBody>
      </p:sp>
      <p:pic>
        <p:nvPicPr>
          <p:cNvPr id="1331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9" b="1962"/>
          <a:stretch>
            <a:fillRect/>
          </a:stretch>
        </p:blipFill>
        <p:spPr bwMode="auto">
          <a:xfrm>
            <a:off x="2700338" y="1770063"/>
            <a:ext cx="3743325" cy="50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720725" y="139700"/>
            <a:ext cx="7750175" cy="1479550"/>
          </a:xfrm>
        </p:spPr>
        <p:txBody>
          <a:bodyPr/>
          <a:lstStyle/>
          <a:p>
            <a:pPr eaLnBrk="1">
              <a:tabLst>
                <a:tab pos="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8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Результаты участия обучающихся во  Всероссийской предметной олимпиаде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19250"/>
            <a:ext cx="4391025" cy="765175"/>
          </a:xfrm>
        </p:spPr>
        <p:txBody>
          <a:bodyPr/>
          <a:lstStyle/>
          <a:p>
            <a:pPr eaLnBrk="1"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i="1" smtClean="0">
                <a:solidFill>
                  <a:srgbClr val="000099"/>
                </a:solidFill>
              </a:rPr>
              <a:t>  </a:t>
            </a:r>
            <a:r>
              <a:rPr lang="ru-RU" altLang="ru-RU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уровень:</a:t>
            </a:r>
          </a:p>
          <a:p>
            <a:pPr eaLnBrk="1"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r>
              <a:rPr lang="ru-RU" altLang="ru-RU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Победы и призовые места-7</a:t>
            </a:r>
          </a:p>
          <a:p>
            <a:pPr eaLnBrk="1"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800" i="1" smtClean="0">
              <a:solidFill>
                <a:srgbClr val="C0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eaLnBrk="1">
              <a:buFont typeface="Times New Roman" panose="02020603050405020304" pitchFamily="18" charset="0"/>
              <a:buNone/>
              <a:tabLst>
                <a:tab pos="342900"/>
                <a:tab pos="447675"/>
                <a:tab pos="896938"/>
                <a:tab pos="1346200"/>
                <a:tab pos="1795463"/>
                <a:tab pos="2244725"/>
                <a:tab pos="2693988"/>
                <a:tab pos="3143250"/>
                <a:tab pos="3592513"/>
                <a:tab pos="4041775"/>
                <a:tab pos="4491038"/>
                <a:tab pos="4940300"/>
                <a:tab pos="5389563"/>
                <a:tab pos="5838825"/>
                <a:tab pos="6288088"/>
                <a:tab pos="6737350"/>
                <a:tab pos="7186613"/>
                <a:tab pos="7635875"/>
                <a:tab pos="8085138"/>
                <a:tab pos="8534400"/>
                <a:tab pos="8983663"/>
              </a:tabLst>
            </a:pPr>
            <a:endParaRPr lang="ru-RU" altLang="ru-RU" sz="2800" i="1" smtClean="0">
              <a:solidFill>
                <a:srgbClr val="000099"/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1536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825" y="1268413"/>
            <a:ext cx="3830638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 b="10551"/>
          <a:stretch>
            <a:fillRect/>
          </a:stretch>
        </p:blipFill>
        <p:spPr bwMode="auto">
          <a:xfrm>
            <a:off x="1162050" y="2384425"/>
            <a:ext cx="3529013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750" y="333375"/>
            <a:ext cx="3475038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3800" y="355600"/>
            <a:ext cx="3194050" cy="477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r="http://schemas.openxmlformats.org/officeDocument/2006/relationships"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charset="-128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32</Paragraphs>
  <Slides>27</Slides>
  <Notes>12</Notes>
  <TotalTime>2204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3">
      <vt:lpstr>Arial</vt:lpstr>
      <vt:lpstr>Lucida Sans Unicode</vt:lpstr>
      <vt:lpstr>Times New Roman</vt:lpstr>
      <vt:lpstr>Calibri</vt:lpstr>
      <vt:lpstr>MS Gothic</vt:lpstr>
      <vt:lpstr>1_Тема Office</vt:lpstr>
      <vt:lpstr>Министерство образования РМ</vt:lpstr>
      <vt:lpstr>PowerPoint Presentation</vt:lpstr>
      <vt:lpstr>PowerPoint Presentation</vt:lpstr>
      <vt:lpstr>1. Стабильные положительные результаты освоения обучающимися образовательных программ по итогам мониторингов, проводимых организацией</vt:lpstr>
      <vt:lpstr>2. Положительные результаты по  итогам освоения обучающимися образовательных программ по итогам внешнего  мониторинга системы образования</vt:lpstr>
      <vt:lpstr>3. Реализация программ углубленного изучения предмета, профильного обучения</vt:lpstr>
      <vt:lpstr>4. Результаты участия в инновационной (экспериментальной) деятельности</vt:lpstr>
      <vt:lpstr>5. Результаты участия обучающихся во  Всероссийской предметной олимпиаде</vt:lpstr>
      <vt:lpstr>PowerPoint Presentation</vt:lpstr>
      <vt:lpstr>PowerPoint Presentation</vt:lpstr>
      <vt:lpstr>6. Позитивные результаты внеурочной деятельности обучающихся по учебным предметам</vt:lpstr>
      <vt:lpstr>PowerPoint Presentation</vt:lpstr>
      <vt:lpstr>PowerPoint Presentation</vt:lpstr>
      <vt:lpstr>PowerPoint Presentation</vt:lpstr>
      <vt:lpstr>PowerPoint Presentation</vt:lpstr>
      <vt:lpstr>7. Наличие публикаций, включая интернет-публикации</vt:lpstr>
      <vt:lpstr>PowerPoint Presentation</vt:lpstr>
      <vt:lpstr>8. Наличие авторских программ , методических пособий, рекомендаций</vt:lpstr>
      <vt:lpstr>9. Выступления на заседаниях методических советов, научно-практических конференциях, педагогических чтениях, семинарах, секциях, форумах</vt:lpstr>
      <vt:lpstr>PowerPoint Presentation</vt:lpstr>
      <vt:lpstr>10. Проведение открытых уроков, мастер-классов, мероприятий</vt:lpstr>
      <vt:lpstr>PowerPoint Presentation</vt:lpstr>
      <vt:lpstr>11. Наставничество</vt:lpstr>
      <vt:lpstr>13. Общественно-педагогическая активность педагога: участие в работе педагогических сообществ, комиссий, в жюри конкурсов, депутатская деятельность и т.д.</vt:lpstr>
      <vt:lpstr>PowerPoint Presentation</vt:lpstr>
      <vt:lpstr>15. Награды и поощрения 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Роль ПНПО в развитии (модернизации) образования страны</dc:title>
  <dc:creator>User User</dc:creator>
  <cp:lastModifiedBy>Учитель1</cp:lastModifiedBy>
  <cp:revision>191</cp:revision>
  <cp:lastPrinted>1601-01-01T00:00:00.000</cp:lastPrinted>
  <dcterms:created xsi:type="dcterms:W3CDTF">2010-08-04T11:06:49Z</dcterms:created>
  <dcterms:modified xsi:type="dcterms:W3CDTF">2023-02-06T11:05:02Z</dcterms:modified>
</cp:coreProperties>
</file>