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70" r:id="rId13"/>
    <p:sldId id="265" r:id="rId14"/>
    <p:sldId id="266" r:id="rId15"/>
    <p:sldId id="267" r:id="rId16"/>
  </p:sldIdLst>
  <p:sldSz cx="9144000" cy="6858000" type="screen4x3"/>
  <p:notesSz cx="6858000" cy="9144000"/>
  <p:embeddedFontLst>
    <p:embeddedFont>
      <p:font typeface="Bookman Old Style" panose="020506040505050202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ockwell" panose="02060603020205020403" pitchFamily="18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1" d="100"/>
          <a:sy n="51" d="100"/>
        </p:scale>
        <p:origin x="1243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67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t>Родился святитель Лука (в миру-Валентин Феликсович) 9 мая  1877 года( по новому стилю ) в Керчи, в семье провизора Феликса Станиславовича и Марии Дмитриевны Войно-Ясенецких. В семье был четвёртым из пятерых детей.Принадлежал к старинному и знатному,но обедневшему польскому дворянскому роду.</a:t>
            </a:r>
          </a:p>
        </p:txBody>
      </p:sp>
    </p:spTree>
    <p:extLst>
      <p:ext uri="{BB962C8B-B14F-4D97-AF65-F5344CB8AC3E}">
        <p14:creationId xmlns:p14="http://schemas.microsoft.com/office/powerpoint/2010/main" val="191948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6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57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21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7929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331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652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559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246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2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71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90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94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13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8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01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22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6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FC270-A41D-4253-8EDF-55E5B8520FA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88733-6547-4EAD-A692-8E198EC52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013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5500" y="4958625"/>
            <a:ext cx="7772400" cy="1856651"/>
          </a:xfrm>
        </p:spPr>
        <p:txBody>
          <a:bodyPr>
            <a:normAutofit fontScale="90000"/>
          </a:bodyPr>
          <a:lstStyle/>
          <a:p>
            <a:r>
              <a:rPr dirty="0" err="1" smtClean="0"/>
              <a:t>Жи</a:t>
            </a:r>
            <a:r>
              <a:rPr lang="ru-RU" dirty="0" err="1" smtClean="0"/>
              <a:t>знеописание</a:t>
            </a:r>
            <a:r>
              <a:rPr dirty="0" smtClean="0"/>
              <a:t>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dirty="0" err="1" smtClean="0"/>
              <a:t>святителя</a:t>
            </a:r>
            <a:r>
              <a:rPr dirty="0" smtClean="0"/>
              <a:t> </a:t>
            </a:r>
            <a:r>
              <a:rPr dirty="0" err="1"/>
              <a:t>Луки</a:t>
            </a:r>
            <a:r>
              <a:rPr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dirty="0" err="1" smtClean="0"/>
              <a:t>Войно-Ясенецког</a:t>
            </a:r>
            <a:r>
              <a:rPr lang="ru-RU" dirty="0" smtClean="0"/>
              <a:t>о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16632"/>
            <a:ext cx="3620778" cy="46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580" y="4704903"/>
            <a:ext cx="8784976" cy="2061345"/>
          </a:xfrm>
        </p:spPr>
        <p:txBody>
          <a:bodyPr/>
          <a:lstStyle/>
          <a:p>
            <a:pPr marL="0" lvl="0" indent="0" algn="ctr">
              <a:buNone/>
            </a:pPr>
            <a:r>
              <a:rPr sz="2600" dirty="0" smtClean="0"/>
              <a:t>В </a:t>
            </a:r>
            <a:r>
              <a:rPr sz="2600" dirty="0" err="1"/>
              <a:t>мае</a:t>
            </a:r>
            <a:r>
              <a:rPr sz="2600" dirty="0"/>
              <a:t> 1923 </a:t>
            </a:r>
            <a:r>
              <a:rPr sz="2600" dirty="0" err="1"/>
              <a:t>года</a:t>
            </a:r>
            <a:r>
              <a:rPr sz="2600" dirty="0"/>
              <a:t> </a:t>
            </a:r>
            <a:r>
              <a:rPr sz="2600" dirty="0" err="1" smtClean="0"/>
              <a:t>протои</a:t>
            </a:r>
            <a:r>
              <a:rPr lang="ru-RU" sz="2600" dirty="0" smtClean="0"/>
              <a:t>е</a:t>
            </a:r>
            <a:r>
              <a:rPr sz="2600" dirty="0" err="1" smtClean="0"/>
              <a:t>рей</a:t>
            </a:r>
            <a:r>
              <a:rPr sz="2600" dirty="0" smtClean="0"/>
              <a:t> </a:t>
            </a:r>
            <a:r>
              <a:rPr sz="2600" dirty="0" err="1"/>
              <a:t>Валентин</a:t>
            </a:r>
            <a:r>
              <a:rPr sz="2600" dirty="0"/>
              <a:t> </a:t>
            </a:r>
            <a:r>
              <a:rPr sz="2600" dirty="0" err="1"/>
              <a:t>Войно-Ясенецкий</a:t>
            </a:r>
            <a:r>
              <a:rPr sz="2600" dirty="0"/>
              <a:t> </a:t>
            </a:r>
            <a:r>
              <a:rPr sz="2600" dirty="0" err="1"/>
              <a:t>был</a:t>
            </a:r>
            <a:r>
              <a:rPr sz="2600" dirty="0"/>
              <a:t> </a:t>
            </a:r>
            <a:r>
              <a:rPr sz="2600" dirty="0" err="1"/>
              <a:t>тайно</a:t>
            </a:r>
            <a:r>
              <a:rPr sz="2600" dirty="0"/>
              <a:t>  в </a:t>
            </a:r>
            <a:r>
              <a:rPr sz="2600" dirty="0" err="1"/>
              <a:t>своей</a:t>
            </a:r>
            <a:r>
              <a:rPr sz="2600" dirty="0"/>
              <a:t> </a:t>
            </a:r>
            <a:r>
              <a:rPr sz="2600" dirty="0" err="1"/>
              <a:t>спальне</a:t>
            </a:r>
            <a:r>
              <a:rPr sz="2600" dirty="0"/>
              <a:t> </a:t>
            </a:r>
            <a:r>
              <a:rPr sz="2600" dirty="0" err="1"/>
              <a:t>пострижен</a:t>
            </a:r>
            <a:r>
              <a:rPr sz="2600" dirty="0"/>
              <a:t> в </a:t>
            </a:r>
            <a:r>
              <a:rPr sz="2600" dirty="0" err="1" smtClean="0"/>
              <a:t>монашество</a:t>
            </a:r>
            <a:r>
              <a:rPr lang="ru-RU" sz="2600" dirty="0" smtClean="0"/>
              <a:t> </a:t>
            </a:r>
            <a:r>
              <a:rPr sz="2600" dirty="0" smtClean="0"/>
              <a:t>с </a:t>
            </a:r>
            <a:r>
              <a:rPr sz="2600" dirty="0" err="1"/>
              <a:t>именем</a:t>
            </a:r>
            <a:r>
              <a:rPr sz="2600" dirty="0"/>
              <a:t> </a:t>
            </a:r>
            <a:r>
              <a:rPr sz="2600" dirty="0" err="1"/>
              <a:t>святого</a:t>
            </a:r>
            <a:r>
              <a:rPr sz="2600" dirty="0"/>
              <a:t> </a:t>
            </a:r>
            <a:r>
              <a:rPr sz="2600" dirty="0" err="1"/>
              <a:t>апостола</a:t>
            </a:r>
            <a:r>
              <a:rPr sz="2600" dirty="0"/>
              <a:t> </a:t>
            </a:r>
            <a:r>
              <a:rPr sz="2600" dirty="0" err="1"/>
              <a:t>Луки</a:t>
            </a:r>
            <a:r>
              <a:rPr sz="2600" dirty="0"/>
              <a:t> и </a:t>
            </a:r>
            <a:r>
              <a:rPr sz="2600" dirty="0" err="1"/>
              <a:t>тогда</a:t>
            </a:r>
            <a:r>
              <a:rPr sz="2600" dirty="0"/>
              <a:t> </a:t>
            </a:r>
            <a:r>
              <a:rPr sz="2600" dirty="0" err="1"/>
              <a:t>же</a:t>
            </a:r>
            <a:r>
              <a:rPr sz="2600" dirty="0"/>
              <a:t>  </a:t>
            </a:r>
            <a:r>
              <a:rPr sz="2600" dirty="0" err="1"/>
              <a:t>тайно</a:t>
            </a:r>
            <a:r>
              <a:rPr sz="2600" dirty="0"/>
              <a:t> </a:t>
            </a:r>
            <a:r>
              <a:rPr sz="2600" dirty="0" err="1"/>
              <a:t>рукоположен</a:t>
            </a:r>
            <a:r>
              <a:rPr sz="2600" dirty="0"/>
              <a:t> в </a:t>
            </a:r>
            <a:r>
              <a:rPr sz="2600" dirty="0" err="1"/>
              <a:t>епископа</a:t>
            </a:r>
            <a:r>
              <a:rPr sz="2600" dirty="0"/>
              <a:t> </a:t>
            </a:r>
            <a:r>
              <a:rPr sz="2600" dirty="0" err="1"/>
              <a:t>Барнаульского</a:t>
            </a:r>
            <a:r>
              <a:rPr sz="2600" dirty="0"/>
              <a:t>.</a:t>
            </a:r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876" y="174142"/>
            <a:ext cx="3456384" cy="453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88640"/>
            <a:ext cx="5112568" cy="64807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Ответом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властей стали арест, а затем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ссылки, которые продлились одиннадцать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Епископ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Лука пошел по многострадальному и скорбному пути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исповедничества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мученичества. Бескомпромиссное и ревностное служение Богу и людям, смиренное несение креста возвели его на высоту святости.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Будучи в ссылке, он не оставлял своего врачебного долга, совмещая пастырскую и медицинскую деятельность, спасая души и тела людей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4_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09" y="457277"/>
            <a:ext cx="3523019" cy="534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0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5976664" cy="4536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 smtClean="0"/>
              <a:t>За </a:t>
            </a:r>
            <a:r>
              <a:rPr lang="ru-RU" sz="2600" dirty="0" smtClean="0"/>
              <a:t>научные труды «Очерки гнойной хирургии» и «Поздние резекции инфицированных огнестрельных ранений суставов» доктору </a:t>
            </a:r>
            <a:r>
              <a:rPr lang="ru-RU" sz="2600" dirty="0" err="1" smtClean="0"/>
              <a:t>Войно-Ясенецкому</a:t>
            </a:r>
            <a:r>
              <a:rPr lang="ru-RU" sz="2600" dirty="0" smtClean="0"/>
              <a:t> была присуждена Сталинская премия </a:t>
            </a:r>
            <a:r>
              <a:rPr lang="en-US" sz="2600" dirty="0" smtClean="0"/>
              <a:t>I</a:t>
            </a:r>
            <a:r>
              <a:rPr lang="ru-RU" sz="2600" dirty="0" smtClean="0"/>
              <a:t> степени, большую часть которой владыка перечислил в помощь пострадавшим в войну детям. </a:t>
            </a:r>
            <a:endParaRPr lang="ru-RU" sz="2600" dirty="0"/>
          </a:p>
        </p:txBody>
      </p:sp>
      <p:pic>
        <p:nvPicPr>
          <p:cNvPr id="3074" name="Picture 2" descr="C:\Users\1\Desktop\d+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1583"/>
            <a:ext cx="20569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7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7"/>
            <a:ext cx="8517632" cy="1440159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ru-RU" sz="2800" dirty="0" smtClean="0">
                <a:effectLst/>
              </a:rPr>
              <a:t>Блаженная кончина</a:t>
            </a:r>
            <a:r>
              <a:rPr sz="2800" dirty="0" smtClean="0">
                <a:effectLst/>
              </a:rPr>
              <a:t> </a:t>
            </a:r>
            <a:r>
              <a:rPr sz="2800" dirty="0" err="1" smtClean="0">
                <a:effectLst/>
              </a:rPr>
              <a:t>святител</a:t>
            </a:r>
            <a:r>
              <a:rPr lang="ru-RU" sz="2800" dirty="0" smtClean="0">
                <a:effectLst/>
              </a:rPr>
              <a:t>я</a:t>
            </a:r>
            <a:r>
              <a:rPr sz="2800" dirty="0" smtClean="0">
                <a:effectLst/>
              </a:rPr>
              <a:t> </a:t>
            </a:r>
            <a:r>
              <a:rPr sz="2800" dirty="0" err="1" smtClean="0">
                <a:effectLst/>
              </a:rPr>
              <a:t>Лук</a:t>
            </a:r>
            <a:r>
              <a:rPr lang="ru-RU" sz="2800" dirty="0" smtClean="0">
                <a:effectLst/>
              </a:rPr>
              <a:t>и последовала</a:t>
            </a:r>
            <a:r>
              <a:rPr sz="2800" dirty="0" smtClean="0">
                <a:effectLst/>
              </a:rPr>
              <a:t> </a:t>
            </a:r>
            <a:r>
              <a:rPr sz="2800" dirty="0">
                <a:effectLst/>
              </a:rPr>
              <a:t>11 </a:t>
            </a:r>
            <a:r>
              <a:rPr lang="ru-RU" sz="2800" dirty="0" smtClean="0">
                <a:effectLst/>
              </a:rPr>
              <a:t> </a:t>
            </a:r>
            <a:r>
              <a:rPr sz="2800" dirty="0" err="1" smtClean="0">
                <a:effectLst/>
              </a:rPr>
              <a:t>июня</a:t>
            </a:r>
            <a:r>
              <a:rPr sz="2800" dirty="0" smtClean="0">
                <a:effectLst/>
              </a:rPr>
              <a:t> </a:t>
            </a:r>
            <a:r>
              <a:rPr sz="2800" dirty="0">
                <a:effectLst/>
              </a:rPr>
              <a:t>1961 </a:t>
            </a:r>
            <a:r>
              <a:rPr sz="2800" dirty="0" err="1">
                <a:effectLst/>
              </a:rPr>
              <a:t>года</a:t>
            </a:r>
            <a:r>
              <a:rPr sz="2800" dirty="0">
                <a:effectLst/>
              </a:rPr>
              <a:t> </a:t>
            </a:r>
            <a:r>
              <a:rPr sz="2800" dirty="0" smtClean="0">
                <a:effectLst/>
              </a:rPr>
              <a:t>в </a:t>
            </a:r>
            <a:r>
              <a:rPr sz="2800" dirty="0" err="1">
                <a:effectLst/>
              </a:rPr>
              <a:t>день</a:t>
            </a:r>
            <a:r>
              <a:rPr sz="2800" dirty="0">
                <a:effectLst/>
              </a:rPr>
              <a:t> </a:t>
            </a:r>
            <a:r>
              <a:rPr lang="ru-RU" sz="2800" dirty="0" smtClean="0">
                <a:effectLst/>
              </a:rPr>
              <a:t>празднования </a:t>
            </a:r>
            <a:r>
              <a:rPr sz="2800" dirty="0" err="1" smtClean="0">
                <a:effectLst/>
              </a:rPr>
              <a:t>Всех</a:t>
            </a:r>
            <a:r>
              <a:rPr sz="2800" dirty="0" smtClean="0">
                <a:effectLst/>
              </a:rPr>
              <a:t> </a:t>
            </a:r>
            <a:r>
              <a:rPr sz="2800" dirty="0" err="1" smtClean="0">
                <a:effectLst/>
              </a:rPr>
              <a:t>святых</a:t>
            </a:r>
            <a:r>
              <a:rPr sz="2800" dirty="0" smtClean="0">
                <a:effectLst/>
              </a:rPr>
              <a:t>,</a:t>
            </a:r>
            <a:r>
              <a:rPr lang="ru-RU" sz="2800" dirty="0">
                <a:effectLst/>
              </a:rPr>
              <a:t> </a:t>
            </a:r>
            <a:r>
              <a:rPr sz="2800" dirty="0" smtClean="0">
                <a:effectLst/>
              </a:rPr>
              <a:t>в </a:t>
            </a:r>
            <a:r>
              <a:rPr sz="2800" dirty="0" err="1">
                <a:effectLst/>
              </a:rPr>
              <a:t>земле</a:t>
            </a:r>
            <a:r>
              <a:rPr sz="2800" dirty="0">
                <a:effectLst/>
              </a:rPr>
              <a:t> </a:t>
            </a:r>
            <a:r>
              <a:rPr sz="2800" dirty="0" err="1">
                <a:effectLst/>
              </a:rPr>
              <a:t>Российской</a:t>
            </a:r>
            <a:r>
              <a:rPr sz="2800" dirty="0">
                <a:effectLst/>
              </a:rPr>
              <a:t> </a:t>
            </a:r>
            <a:r>
              <a:rPr sz="2800" dirty="0" err="1">
                <a:effectLst/>
              </a:rPr>
              <a:t>просиявших</a:t>
            </a:r>
            <a:r>
              <a:rPr sz="2800" dirty="0">
                <a:effectLst/>
              </a:rPr>
              <a:t>.</a:t>
            </a:r>
          </a:p>
        </p:txBody>
      </p:sp>
      <p:pic>
        <p:nvPicPr>
          <p:cNvPr id="4098" name="Picture 2" descr="C:\Users\1\Desktop\ПАМЯТ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84" y="1860461"/>
            <a:ext cx="3013992" cy="45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05064"/>
            <a:ext cx="8841750" cy="2185695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sz="2400" dirty="0" smtClean="0"/>
              <a:t>В </a:t>
            </a:r>
            <a:r>
              <a:rPr sz="2400" dirty="0"/>
              <a:t>1996 </a:t>
            </a:r>
            <a:r>
              <a:rPr sz="2400" dirty="0" err="1"/>
              <a:t>году</a:t>
            </a:r>
            <a:r>
              <a:rPr sz="2400" dirty="0"/>
              <a:t> </a:t>
            </a:r>
            <a:r>
              <a:rPr sz="2400" dirty="0" err="1"/>
              <a:t>состоялось</a:t>
            </a:r>
            <a:r>
              <a:rPr sz="2400" dirty="0"/>
              <a:t> </a:t>
            </a:r>
            <a:r>
              <a:rPr sz="2400" dirty="0" err="1"/>
              <a:t>обретение</a:t>
            </a:r>
            <a:r>
              <a:rPr sz="2400" dirty="0"/>
              <a:t> </a:t>
            </a:r>
            <a:r>
              <a:rPr sz="2400" dirty="0" err="1"/>
              <a:t>святых</a:t>
            </a:r>
            <a:r>
              <a:rPr sz="2400" dirty="0"/>
              <a:t> </a:t>
            </a:r>
            <a:r>
              <a:rPr sz="2400" dirty="0" err="1"/>
              <a:t>мощей</a:t>
            </a:r>
            <a:r>
              <a:rPr sz="2400" dirty="0"/>
              <a:t> </a:t>
            </a:r>
            <a:r>
              <a:rPr sz="2400" dirty="0" err="1"/>
              <a:t>архиепископа</a:t>
            </a:r>
            <a:r>
              <a:rPr sz="2400" dirty="0"/>
              <a:t> </a:t>
            </a:r>
            <a:r>
              <a:rPr sz="2400" dirty="0" err="1"/>
              <a:t>Луки</a:t>
            </a:r>
            <a:r>
              <a:rPr sz="2400" dirty="0"/>
              <a:t>, </a:t>
            </a:r>
            <a:r>
              <a:rPr sz="2400" dirty="0" err="1"/>
              <a:t>которые</a:t>
            </a:r>
            <a:r>
              <a:rPr sz="2400" dirty="0"/>
              <a:t> </a:t>
            </a:r>
            <a:r>
              <a:rPr sz="2400" dirty="0" err="1"/>
              <a:t>почивают</a:t>
            </a:r>
            <a:r>
              <a:rPr sz="2400" dirty="0"/>
              <a:t> в </a:t>
            </a:r>
            <a:r>
              <a:rPr sz="2400" dirty="0" err="1"/>
              <a:t>Свято-Троицком</a:t>
            </a:r>
            <a:r>
              <a:rPr sz="2400" dirty="0"/>
              <a:t>  </a:t>
            </a:r>
            <a:r>
              <a:rPr sz="2400" dirty="0" err="1"/>
              <a:t>женском</a:t>
            </a:r>
            <a:r>
              <a:rPr sz="2400" dirty="0"/>
              <a:t> </a:t>
            </a:r>
            <a:r>
              <a:rPr sz="2400" dirty="0" err="1"/>
              <a:t>монастыре</a:t>
            </a:r>
            <a:r>
              <a:rPr sz="2400" dirty="0"/>
              <a:t>. </a:t>
            </a:r>
            <a:endParaRPr lang="ru-RU" sz="2400" dirty="0" smtClean="0"/>
          </a:p>
          <a:p>
            <a:pPr marL="0" lvl="0" indent="0" algn="ctr">
              <a:buNone/>
            </a:pPr>
            <a:r>
              <a:rPr lang="ru-RU" sz="2400" dirty="0" smtClean="0"/>
              <a:t>В 2000 году Архиерейский Собор Русской Православной Церкви причислил архиепископа Симферопольского и Крымского Луку к лику святых как святителя и исповедника.</a:t>
            </a:r>
            <a:r>
              <a:rPr sz="2400" dirty="0" smtClean="0"/>
              <a:t>  </a:t>
            </a:r>
            <a:endParaRPr sz="2400" dirty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099" y="129813"/>
            <a:ext cx="5184576" cy="387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399010"/>
            <a:ext cx="8510356" cy="2468345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sz="2600" dirty="0" err="1" smtClean="0"/>
              <a:t>Частица</a:t>
            </a:r>
            <a:r>
              <a:rPr sz="2600" dirty="0" smtClean="0"/>
              <a:t> </a:t>
            </a:r>
            <a:r>
              <a:rPr sz="2600" dirty="0" err="1"/>
              <a:t>мощей</a:t>
            </a:r>
            <a:r>
              <a:rPr sz="2600" dirty="0"/>
              <a:t> </a:t>
            </a:r>
            <a:r>
              <a:rPr sz="2600" dirty="0" err="1"/>
              <a:t>святителя</a:t>
            </a:r>
            <a:r>
              <a:rPr sz="2600" dirty="0"/>
              <a:t> </a:t>
            </a:r>
            <a:r>
              <a:rPr sz="2600" dirty="0" err="1"/>
              <a:t>Луки</a:t>
            </a:r>
            <a:r>
              <a:rPr sz="2600" dirty="0"/>
              <a:t> </a:t>
            </a:r>
            <a:r>
              <a:rPr sz="2600" dirty="0" smtClean="0"/>
              <a:t> </a:t>
            </a:r>
            <a:r>
              <a:rPr sz="2600" dirty="0" err="1"/>
              <a:t>пребывает</a:t>
            </a:r>
            <a:r>
              <a:rPr sz="2600" dirty="0"/>
              <a:t> в </a:t>
            </a:r>
            <a:r>
              <a:rPr sz="2600" dirty="0" err="1"/>
              <a:t>Кафедральном</a:t>
            </a:r>
            <a:r>
              <a:rPr sz="2600" dirty="0"/>
              <a:t> </a:t>
            </a:r>
            <a:r>
              <a:rPr sz="2600" dirty="0" err="1"/>
              <a:t>Никольском</a:t>
            </a:r>
            <a:r>
              <a:rPr sz="2600" dirty="0"/>
              <a:t> </a:t>
            </a:r>
            <a:r>
              <a:rPr sz="2600" dirty="0" err="1"/>
              <a:t>соборе</a:t>
            </a:r>
            <a:r>
              <a:rPr sz="2600" dirty="0"/>
              <a:t>  </a:t>
            </a:r>
            <a:r>
              <a:rPr lang="ru-RU" sz="2600" dirty="0" smtClean="0"/>
              <a:t>города </a:t>
            </a:r>
            <a:r>
              <a:rPr sz="2600" dirty="0" err="1" smtClean="0"/>
              <a:t>Ардатов</a:t>
            </a:r>
            <a:r>
              <a:rPr sz="2600" dirty="0" smtClean="0"/>
              <a:t>.</a:t>
            </a:r>
            <a:r>
              <a:rPr lang="ru-RU" sz="2600" dirty="0" smtClean="0"/>
              <a:t> </a:t>
            </a:r>
            <a:r>
              <a:rPr sz="2600" dirty="0" err="1" smtClean="0"/>
              <a:t>Многие</a:t>
            </a:r>
            <a:r>
              <a:rPr sz="2600" dirty="0" smtClean="0"/>
              <a:t> </a:t>
            </a:r>
            <a:r>
              <a:rPr sz="2600" dirty="0" err="1"/>
              <a:t>жители</a:t>
            </a:r>
            <a:r>
              <a:rPr sz="2600" dirty="0"/>
              <a:t> </a:t>
            </a:r>
            <a:r>
              <a:rPr sz="2600" dirty="0" err="1"/>
              <a:t>города</a:t>
            </a:r>
            <a:r>
              <a:rPr sz="2600" dirty="0"/>
              <a:t> </a:t>
            </a:r>
            <a:r>
              <a:rPr sz="2600" dirty="0" err="1"/>
              <a:t>приходят</a:t>
            </a:r>
            <a:r>
              <a:rPr sz="2600" dirty="0"/>
              <a:t> </a:t>
            </a:r>
            <a:r>
              <a:rPr sz="2600" dirty="0" err="1"/>
              <a:t>помолиться</a:t>
            </a:r>
            <a:r>
              <a:rPr sz="2600" dirty="0"/>
              <a:t> к </a:t>
            </a:r>
            <a:r>
              <a:rPr sz="2600" dirty="0" err="1"/>
              <a:t>святым</a:t>
            </a:r>
            <a:r>
              <a:rPr sz="2600" dirty="0"/>
              <a:t> </a:t>
            </a:r>
            <a:r>
              <a:rPr sz="2600" dirty="0" err="1" smtClean="0"/>
              <a:t>мощам</a:t>
            </a:r>
            <a:r>
              <a:rPr sz="2600" dirty="0" smtClean="0"/>
              <a:t>.</a:t>
            </a:r>
            <a:r>
              <a:rPr lang="ru-RU" sz="2600" dirty="0" smtClean="0"/>
              <a:t> </a:t>
            </a:r>
            <a:r>
              <a:rPr lang="ru-RU" sz="2600" dirty="0" smtClean="0"/>
              <a:t>Святой </a:t>
            </a:r>
            <a:r>
              <a:rPr lang="ru-RU" sz="2600" dirty="0" smtClean="0"/>
              <a:t>врач</a:t>
            </a:r>
            <a:r>
              <a:rPr lang="ru-RU" sz="2600" dirty="0" smtClean="0"/>
              <a:t>, исцелявший </a:t>
            </a:r>
            <a:r>
              <a:rPr lang="ru-RU" sz="2600" dirty="0" smtClean="0"/>
              <a:t>при жизни</a:t>
            </a:r>
            <a:r>
              <a:rPr lang="ru-RU" sz="2600" dirty="0" smtClean="0"/>
              <a:t>, не </a:t>
            </a:r>
            <a:r>
              <a:rPr lang="ru-RU" sz="2600" dirty="0" smtClean="0"/>
              <a:t>оставил своей помощи и после кончины</a:t>
            </a:r>
            <a:r>
              <a:rPr sz="2600" dirty="0" smtClean="0"/>
              <a:t>.</a:t>
            </a:r>
            <a:endParaRPr sz="2600" dirty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 rotWithShape="1">
          <a:blip r:embed="rId2"/>
          <a:srcRect b="19407"/>
          <a:stretch/>
        </p:blipFill>
        <p:spPr>
          <a:xfrm>
            <a:off x="2123728" y="203108"/>
            <a:ext cx="5184576" cy="41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346" y="4365104"/>
            <a:ext cx="7765322" cy="228525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000" dirty="0" err="1" smtClean="0"/>
              <a:t>Возвестителю</a:t>
            </a:r>
            <a:r>
              <a:rPr lang="ru-RU" sz="3000" dirty="0" smtClean="0"/>
              <a:t> </a:t>
            </a:r>
            <a:r>
              <a:rPr lang="ru-RU" sz="3000" dirty="0"/>
              <a:t>пути спасительного, / </a:t>
            </a:r>
            <a:r>
              <a:rPr lang="ru-RU" sz="3000" dirty="0" err="1"/>
              <a:t>исповедниче</a:t>
            </a:r>
            <a:r>
              <a:rPr lang="ru-RU" sz="3000" dirty="0"/>
              <a:t> и архипастырю </a:t>
            </a:r>
            <a:r>
              <a:rPr lang="ru-RU" sz="3000" dirty="0" err="1"/>
              <a:t>Крымския</a:t>
            </a:r>
            <a:r>
              <a:rPr lang="ru-RU" sz="3000" dirty="0"/>
              <a:t> земли, / истинный хранителю отеческих преданий, / столпе непоколебимый, Православия </a:t>
            </a:r>
            <a:r>
              <a:rPr lang="ru-RU" sz="3000" dirty="0" err="1"/>
              <a:t>наставниче</a:t>
            </a:r>
            <a:r>
              <a:rPr lang="ru-RU" sz="3000" dirty="0"/>
              <a:t>, / врачу богомудрый, святителю </a:t>
            </a:r>
            <a:r>
              <a:rPr lang="ru-RU" sz="3000" dirty="0" err="1"/>
              <a:t>Луко</a:t>
            </a:r>
            <a:r>
              <a:rPr lang="ru-RU" sz="3000" dirty="0"/>
              <a:t>, / Христа Спаса непрестанно моли / веру </a:t>
            </a:r>
            <a:r>
              <a:rPr lang="ru-RU" sz="3000" dirty="0" err="1"/>
              <a:t>непоколебиму</a:t>
            </a:r>
            <a:r>
              <a:rPr lang="ru-RU" sz="3000" dirty="0"/>
              <a:t> православным </a:t>
            </a:r>
            <a:r>
              <a:rPr lang="ru-RU" sz="3000" dirty="0" err="1"/>
              <a:t>даровати</a:t>
            </a:r>
            <a:r>
              <a:rPr lang="ru-RU" sz="3000" dirty="0"/>
              <a:t> / и спасение, и </a:t>
            </a:r>
            <a:r>
              <a:rPr lang="ru-RU" sz="3000" dirty="0" err="1"/>
              <a:t>велию</a:t>
            </a:r>
            <a:r>
              <a:rPr lang="ru-RU" sz="3000" dirty="0"/>
              <a:t> милость.</a:t>
            </a:r>
          </a:p>
          <a:p>
            <a:endParaRPr lang="ru-RU" dirty="0"/>
          </a:p>
        </p:txBody>
      </p:sp>
      <p:pic>
        <p:nvPicPr>
          <p:cNvPr id="1026" name="Picture 2" descr="C:\Users\1\Desktop\__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70" y="188640"/>
            <a:ext cx="3452074" cy="390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8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555" y="3933056"/>
            <a:ext cx="8910890" cy="2897328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sz="2600" dirty="0" err="1"/>
              <a:t>Родился</a:t>
            </a:r>
            <a:r>
              <a:rPr sz="2600" dirty="0"/>
              <a:t> </a:t>
            </a:r>
            <a:r>
              <a:rPr sz="2600" dirty="0" err="1"/>
              <a:t>святитель</a:t>
            </a:r>
            <a:r>
              <a:rPr sz="2600" dirty="0"/>
              <a:t> </a:t>
            </a:r>
            <a:r>
              <a:rPr sz="2600" dirty="0" err="1"/>
              <a:t>Лука</a:t>
            </a:r>
            <a:r>
              <a:rPr sz="2600" dirty="0"/>
              <a:t> (в </a:t>
            </a:r>
            <a:r>
              <a:rPr sz="2600" dirty="0" err="1" smtClean="0"/>
              <a:t>миру</a:t>
            </a:r>
            <a:r>
              <a:rPr lang="ru-RU" sz="2600" dirty="0" smtClean="0"/>
              <a:t> </a:t>
            </a:r>
            <a:r>
              <a:rPr sz="2600" dirty="0" smtClean="0"/>
              <a:t>-</a:t>
            </a:r>
            <a:r>
              <a:rPr lang="ru-RU" sz="2600" dirty="0" smtClean="0"/>
              <a:t> </a:t>
            </a:r>
            <a:r>
              <a:rPr sz="2600" dirty="0" err="1" smtClean="0"/>
              <a:t>Валентин</a:t>
            </a:r>
            <a:r>
              <a:rPr sz="2600" dirty="0" smtClean="0"/>
              <a:t> </a:t>
            </a:r>
            <a:r>
              <a:rPr sz="2600" dirty="0" err="1"/>
              <a:t>Феликсович</a:t>
            </a:r>
            <a:r>
              <a:rPr sz="2600" dirty="0"/>
              <a:t>) 9 </a:t>
            </a:r>
            <a:r>
              <a:rPr sz="2600" dirty="0" err="1"/>
              <a:t>мая</a:t>
            </a:r>
            <a:r>
              <a:rPr sz="2600" dirty="0"/>
              <a:t>  1877 </a:t>
            </a:r>
            <a:r>
              <a:rPr sz="2600" dirty="0" err="1"/>
              <a:t>года</a:t>
            </a:r>
            <a:r>
              <a:rPr sz="2600" dirty="0"/>
              <a:t>( </a:t>
            </a:r>
            <a:r>
              <a:rPr sz="2600" dirty="0" err="1"/>
              <a:t>по</a:t>
            </a:r>
            <a:r>
              <a:rPr sz="2600" dirty="0"/>
              <a:t> </a:t>
            </a:r>
            <a:r>
              <a:rPr sz="2600" dirty="0" err="1"/>
              <a:t>новому</a:t>
            </a:r>
            <a:r>
              <a:rPr sz="2600" dirty="0"/>
              <a:t> </a:t>
            </a:r>
            <a:r>
              <a:rPr sz="2600" dirty="0" err="1"/>
              <a:t>стилю</a:t>
            </a:r>
            <a:r>
              <a:rPr sz="2600" dirty="0"/>
              <a:t> ) в </a:t>
            </a:r>
            <a:r>
              <a:rPr sz="2600" dirty="0" err="1"/>
              <a:t>Керчи</a:t>
            </a:r>
            <a:r>
              <a:rPr sz="2600" dirty="0"/>
              <a:t>, в </a:t>
            </a:r>
            <a:r>
              <a:rPr sz="2600" dirty="0" err="1"/>
              <a:t>семье</a:t>
            </a:r>
            <a:r>
              <a:rPr sz="2600" dirty="0"/>
              <a:t> </a:t>
            </a:r>
            <a:r>
              <a:rPr sz="2600" dirty="0" err="1"/>
              <a:t>провизора</a:t>
            </a:r>
            <a:r>
              <a:rPr sz="2600" dirty="0"/>
              <a:t> </a:t>
            </a:r>
            <a:r>
              <a:rPr sz="2600" dirty="0" err="1"/>
              <a:t>Феликса</a:t>
            </a:r>
            <a:r>
              <a:rPr sz="2600" dirty="0"/>
              <a:t> </a:t>
            </a:r>
            <a:r>
              <a:rPr sz="2600" dirty="0" err="1"/>
              <a:t>Станиславовича</a:t>
            </a:r>
            <a:r>
              <a:rPr sz="2600" dirty="0"/>
              <a:t> и </a:t>
            </a:r>
            <a:r>
              <a:rPr sz="2600" dirty="0" err="1"/>
              <a:t>Марии</a:t>
            </a:r>
            <a:r>
              <a:rPr sz="2600" dirty="0"/>
              <a:t> </a:t>
            </a:r>
            <a:r>
              <a:rPr sz="2600" dirty="0" err="1"/>
              <a:t>Дмитриевны</a:t>
            </a:r>
            <a:r>
              <a:rPr sz="2600" dirty="0"/>
              <a:t> </a:t>
            </a:r>
            <a:r>
              <a:rPr sz="2600" dirty="0" err="1"/>
              <a:t>Войно-Ясенецких</a:t>
            </a:r>
            <a:r>
              <a:rPr sz="2600" dirty="0"/>
              <a:t>. В </a:t>
            </a:r>
            <a:r>
              <a:rPr sz="2600" dirty="0" err="1"/>
              <a:t>семье</a:t>
            </a:r>
            <a:r>
              <a:rPr sz="2600" dirty="0"/>
              <a:t> </a:t>
            </a:r>
            <a:r>
              <a:rPr sz="2600" dirty="0" err="1"/>
              <a:t>был</a:t>
            </a:r>
            <a:r>
              <a:rPr sz="2600" dirty="0"/>
              <a:t> </a:t>
            </a:r>
            <a:r>
              <a:rPr sz="2600" dirty="0" err="1"/>
              <a:t>четвёртым</a:t>
            </a:r>
            <a:r>
              <a:rPr sz="2600" dirty="0"/>
              <a:t> </a:t>
            </a:r>
            <a:r>
              <a:rPr sz="2600" dirty="0" err="1"/>
              <a:t>из</a:t>
            </a:r>
            <a:r>
              <a:rPr sz="2600" dirty="0"/>
              <a:t> </a:t>
            </a:r>
            <a:r>
              <a:rPr sz="2600" dirty="0" err="1"/>
              <a:t>пятерых</a:t>
            </a:r>
            <a:r>
              <a:rPr sz="2600" dirty="0"/>
              <a:t> </a:t>
            </a:r>
            <a:r>
              <a:rPr sz="2600" dirty="0" err="1"/>
              <a:t>детей</a:t>
            </a:r>
            <a:r>
              <a:rPr sz="2600" dirty="0" smtClean="0"/>
              <a:t>.</a:t>
            </a:r>
            <a:r>
              <a:rPr lang="ru-RU" sz="2600" dirty="0" smtClean="0"/>
              <a:t> </a:t>
            </a:r>
            <a:r>
              <a:rPr sz="2600" dirty="0" err="1" smtClean="0"/>
              <a:t>Принадлежал</a:t>
            </a:r>
            <a:r>
              <a:rPr sz="2600" dirty="0" smtClean="0"/>
              <a:t> </a:t>
            </a:r>
            <a:r>
              <a:rPr sz="2600" dirty="0"/>
              <a:t>к </a:t>
            </a:r>
            <a:r>
              <a:rPr sz="2600" dirty="0" err="1"/>
              <a:t>старинному</a:t>
            </a:r>
            <a:r>
              <a:rPr sz="2600" dirty="0"/>
              <a:t> и </a:t>
            </a:r>
            <a:r>
              <a:rPr sz="2600" dirty="0" err="1"/>
              <a:t>знатному</a:t>
            </a:r>
            <a:r>
              <a:rPr sz="2600" dirty="0" smtClean="0"/>
              <a:t>,</a:t>
            </a:r>
            <a:r>
              <a:rPr lang="ru-RU" sz="2600" dirty="0" smtClean="0"/>
              <a:t> </a:t>
            </a:r>
            <a:r>
              <a:rPr sz="2600" dirty="0" err="1" smtClean="0"/>
              <a:t>но</a:t>
            </a:r>
            <a:r>
              <a:rPr sz="2600" dirty="0" smtClean="0"/>
              <a:t> </a:t>
            </a:r>
            <a:r>
              <a:rPr sz="2600" dirty="0" err="1"/>
              <a:t>обедневшему</a:t>
            </a:r>
            <a:r>
              <a:rPr sz="2600" dirty="0"/>
              <a:t> </a:t>
            </a:r>
            <a:r>
              <a:rPr sz="2600" dirty="0" err="1"/>
              <a:t>польскому</a:t>
            </a:r>
            <a:r>
              <a:rPr sz="2600" dirty="0"/>
              <a:t> </a:t>
            </a:r>
            <a:r>
              <a:rPr sz="2600" dirty="0" err="1"/>
              <a:t>дворянскому</a:t>
            </a:r>
            <a:r>
              <a:rPr sz="2600" dirty="0"/>
              <a:t> </a:t>
            </a:r>
            <a:r>
              <a:rPr sz="2600" dirty="0" err="1"/>
              <a:t>роду</a:t>
            </a:r>
            <a:r>
              <a:rPr sz="2600" dirty="0"/>
              <a:t>.</a:t>
            </a:r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85714"/>
            <a:ext cx="3024336" cy="3547342"/>
          </a:xfrm>
          <a:prstGeom prst="rect">
            <a:avLst/>
          </a:prstGeom>
        </p:spPr>
      </p:pic>
      <p:pic>
        <p:nvPicPr>
          <p:cNvPr id="5" name="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85715"/>
            <a:ext cx="2906486" cy="34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791837"/>
            <a:ext cx="8229600" cy="306616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sz="2600" dirty="0"/>
              <a:t>С </a:t>
            </a:r>
            <a:r>
              <a:rPr sz="2600" dirty="0" err="1"/>
              <a:t>раннего</a:t>
            </a:r>
            <a:r>
              <a:rPr sz="2600" dirty="0"/>
              <a:t> </a:t>
            </a:r>
            <a:r>
              <a:rPr sz="2600" dirty="0" err="1"/>
              <a:t>детства</a:t>
            </a:r>
            <a:r>
              <a:rPr sz="2600" dirty="0"/>
              <a:t> </a:t>
            </a:r>
            <a:r>
              <a:rPr sz="2600" dirty="0" err="1" smtClean="0"/>
              <a:t>увлекался</a:t>
            </a:r>
            <a:r>
              <a:rPr lang="ru-RU" sz="2600" dirty="0"/>
              <a:t> </a:t>
            </a:r>
            <a:r>
              <a:rPr sz="2600" dirty="0" err="1" smtClean="0"/>
              <a:t>рисование</a:t>
            </a:r>
            <a:r>
              <a:rPr lang="ru-RU" sz="2600" dirty="0" smtClean="0"/>
              <a:t>м</a:t>
            </a:r>
            <a:r>
              <a:rPr lang="ru-RU" sz="2600" dirty="0" smtClean="0"/>
              <a:t>. </a:t>
            </a:r>
            <a:r>
              <a:rPr sz="2600" dirty="0" err="1" smtClean="0"/>
              <a:t>После</a:t>
            </a:r>
            <a:r>
              <a:rPr sz="2600" dirty="0" smtClean="0"/>
              <a:t> </a:t>
            </a:r>
            <a:r>
              <a:rPr sz="2600" dirty="0" err="1"/>
              <a:t>окончания</a:t>
            </a:r>
            <a:r>
              <a:rPr sz="2600" dirty="0"/>
              <a:t> </a:t>
            </a:r>
            <a:r>
              <a:rPr sz="2600" dirty="0" err="1"/>
              <a:t>гимназии</a:t>
            </a:r>
            <a:r>
              <a:rPr sz="2600" dirty="0"/>
              <a:t> </a:t>
            </a:r>
            <a:r>
              <a:rPr sz="2600" dirty="0" err="1"/>
              <a:t>он</a:t>
            </a:r>
            <a:r>
              <a:rPr sz="2600" dirty="0"/>
              <a:t> </a:t>
            </a:r>
            <a:r>
              <a:rPr sz="2600" dirty="0" err="1"/>
              <a:t>встал</a:t>
            </a:r>
            <a:r>
              <a:rPr sz="2600" dirty="0"/>
              <a:t> </a:t>
            </a:r>
            <a:r>
              <a:rPr sz="2600" dirty="0" err="1"/>
              <a:t>перед</a:t>
            </a:r>
            <a:r>
              <a:rPr sz="2600" dirty="0"/>
              <a:t> </a:t>
            </a:r>
            <a:r>
              <a:rPr sz="2600" dirty="0" err="1"/>
              <a:t>трудным</a:t>
            </a:r>
            <a:r>
              <a:rPr sz="2600" dirty="0"/>
              <a:t> </a:t>
            </a:r>
            <a:r>
              <a:rPr sz="2600" dirty="0" err="1"/>
              <a:t>выбором</a:t>
            </a:r>
            <a:r>
              <a:rPr sz="2600" dirty="0"/>
              <a:t> </a:t>
            </a:r>
            <a:r>
              <a:rPr sz="2600" dirty="0" err="1"/>
              <a:t>жизненного</a:t>
            </a:r>
            <a:r>
              <a:rPr sz="2600" dirty="0"/>
              <a:t> </a:t>
            </a:r>
            <a:r>
              <a:rPr sz="2600" dirty="0" err="1"/>
              <a:t>пути</a:t>
            </a:r>
            <a:r>
              <a:rPr sz="2600" dirty="0"/>
              <a:t> </a:t>
            </a:r>
            <a:r>
              <a:rPr sz="2600" dirty="0" err="1"/>
              <a:t>между</a:t>
            </a:r>
            <a:r>
              <a:rPr sz="2600" dirty="0"/>
              <a:t> </a:t>
            </a:r>
            <a:r>
              <a:rPr sz="2600" dirty="0" err="1"/>
              <a:t>медициной</a:t>
            </a:r>
            <a:r>
              <a:rPr sz="2600" dirty="0"/>
              <a:t> и </a:t>
            </a:r>
            <a:r>
              <a:rPr sz="2600" dirty="0" err="1" smtClean="0"/>
              <a:t>рисованием</a:t>
            </a:r>
            <a:r>
              <a:rPr lang="ru-RU" sz="2600" dirty="0" smtClean="0"/>
              <a:t>. </a:t>
            </a:r>
            <a:r>
              <a:rPr sz="2600" dirty="0" err="1" smtClean="0"/>
              <a:t>Выбор</a:t>
            </a:r>
            <a:r>
              <a:rPr sz="2600" dirty="0" smtClean="0"/>
              <a:t> </a:t>
            </a:r>
            <a:r>
              <a:rPr sz="2600" dirty="0" err="1"/>
              <a:t>пал</a:t>
            </a:r>
            <a:r>
              <a:rPr sz="2600" dirty="0"/>
              <a:t> </a:t>
            </a:r>
            <a:r>
              <a:rPr sz="2600" dirty="0" err="1"/>
              <a:t>на</a:t>
            </a:r>
            <a:r>
              <a:rPr sz="2600" dirty="0"/>
              <a:t> </a:t>
            </a:r>
            <a:r>
              <a:rPr sz="2600" dirty="0" err="1"/>
              <a:t>медицину</a:t>
            </a:r>
            <a:r>
              <a:rPr sz="2600" dirty="0"/>
              <a:t>. </a:t>
            </a:r>
            <a:r>
              <a:rPr sz="2600" dirty="0" err="1"/>
              <a:t>Он</a:t>
            </a:r>
            <a:r>
              <a:rPr sz="2600" dirty="0"/>
              <a:t> </a:t>
            </a:r>
            <a:r>
              <a:rPr sz="2600" dirty="0" err="1"/>
              <a:t>понял</a:t>
            </a:r>
            <a:r>
              <a:rPr sz="2600" dirty="0" smtClean="0"/>
              <a:t>,</a:t>
            </a:r>
            <a:r>
              <a:rPr lang="ru-RU" sz="2600" dirty="0" smtClean="0"/>
              <a:t> </a:t>
            </a:r>
            <a:r>
              <a:rPr sz="2600" dirty="0" err="1" smtClean="0"/>
              <a:t>что</a:t>
            </a:r>
            <a:r>
              <a:rPr sz="2600" dirty="0" smtClean="0"/>
              <a:t> </a:t>
            </a:r>
            <a:r>
              <a:rPr sz="2600" dirty="0" err="1"/>
              <a:t>он</a:t>
            </a:r>
            <a:r>
              <a:rPr sz="2600" dirty="0"/>
              <a:t> </a:t>
            </a:r>
            <a:r>
              <a:rPr sz="2600" dirty="0" err="1"/>
              <a:t>не</a:t>
            </a:r>
            <a:r>
              <a:rPr sz="2600" dirty="0"/>
              <a:t> </a:t>
            </a:r>
            <a:r>
              <a:rPr sz="2600" dirty="0" err="1"/>
              <a:t>будет</a:t>
            </a:r>
            <a:r>
              <a:rPr sz="2600" dirty="0"/>
              <a:t> </a:t>
            </a:r>
            <a:r>
              <a:rPr sz="2600" dirty="0" err="1"/>
              <a:t>заниматься</a:t>
            </a:r>
            <a:r>
              <a:rPr sz="2600" dirty="0"/>
              <a:t> </a:t>
            </a:r>
            <a:r>
              <a:rPr sz="2600" dirty="0" err="1" smtClean="0"/>
              <a:t>тем</a:t>
            </a:r>
            <a:r>
              <a:rPr sz="2600" dirty="0" smtClean="0"/>
              <a:t>,</a:t>
            </a:r>
            <a:r>
              <a:rPr lang="ru-RU" sz="2600" dirty="0" smtClean="0"/>
              <a:t> </a:t>
            </a:r>
            <a:r>
              <a:rPr sz="2600" dirty="0" err="1" smtClean="0"/>
              <a:t>что</a:t>
            </a:r>
            <a:r>
              <a:rPr sz="2600" dirty="0" smtClean="0"/>
              <a:t> </a:t>
            </a:r>
            <a:r>
              <a:rPr sz="2600" dirty="0" err="1"/>
              <a:t>нравится</a:t>
            </a:r>
            <a:r>
              <a:rPr sz="2600" dirty="0"/>
              <a:t> </a:t>
            </a:r>
            <a:r>
              <a:rPr sz="2600" dirty="0" err="1"/>
              <a:t>ему</a:t>
            </a:r>
            <a:r>
              <a:rPr sz="2600" dirty="0"/>
              <a:t>, а </a:t>
            </a:r>
            <a:r>
              <a:rPr sz="2600" dirty="0" err="1" smtClean="0"/>
              <a:t>посвятит</a:t>
            </a:r>
            <a:r>
              <a:rPr sz="2600" dirty="0" smtClean="0"/>
              <a:t> </a:t>
            </a:r>
            <a:r>
              <a:rPr sz="2600" dirty="0" err="1"/>
              <a:t>свою</a:t>
            </a:r>
            <a:r>
              <a:rPr sz="2600" dirty="0"/>
              <a:t> </a:t>
            </a:r>
            <a:r>
              <a:rPr sz="2600" dirty="0" err="1"/>
              <a:t>жизнь</a:t>
            </a:r>
            <a:r>
              <a:rPr sz="2600" dirty="0"/>
              <a:t> </a:t>
            </a:r>
            <a:r>
              <a:rPr sz="2600" dirty="0" err="1"/>
              <a:t>помощи</a:t>
            </a:r>
            <a:r>
              <a:rPr sz="2600" dirty="0"/>
              <a:t> </a:t>
            </a:r>
            <a:r>
              <a:rPr sz="2600" dirty="0" err="1"/>
              <a:t>людям</a:t>
            </a:r>
            <a:r>
              <a:rPr sz="2600" dirty="0"/>
              <a:t>. </a:t>
            </a:r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36194"/>
            <a:ext cx="2736304" cy="365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221088"/>
            <a:ext cx="8784975" cy="275700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sz="2600" dirty="0" smtClean="0"/>
              <a:t>С </a:t>
            </a:r>
            <a:r>
              <a:rPr sz="2600" dirty="0" err="1"/>
              <a:t>началом</a:t>
            </a:r>
            <a:r>
              <a:rPr sz="2600" dirty="0"/>
              <a:t> </a:t>
            </a:r>
            <a:r>
              <a:rPr sz="2600" dirty="0" err="1"/>
              <a:t>Русско-японской</a:t>
            </a:r>
            <a:r>
              <a:rPr sz="2600" dirty="0"/>
              <a:t> </a:t>
            </a:r>
            <a:r>
              <a:rPr sz="2600" dirty="0" err="1"/>
              <a:t>войны</a:t>
            </a:r>
            <a:r>
              <a:rPr sz="2600" dirty="0"/>
              <a:t> с </a:t>
            </a:r>
            <a:r>
              <a:rPr sz="2600" dirty="0" err="1"/>
              <a:t>делегацией</a:t>
            </a:r>
            <a:r>
              <a:rPr sz="2600" dirty="0"/>
              <a:t> </a:t>
            </a:r>
            <a:r>
              <a:rPr lang="ru-RU" sz="2600" dirty="0"/>
              <a:t>"</a:t>
            </a:r>
            <a:r>
              <a:rPr sz="2600" dirty="0" err="1" smtClean="0"/>
              <a:t>Красного</a:t>
            </a:r>
            <a:r>
              <a:rPr sz="2600" dirty="0" smtClean="0"/>
              <a:t> </a:t>
            </a:r>
            <a:r>
              <a:rPr sz="2600" dirty="0" err="1"/>
              <a:t>креста</a:t>
            </a:r>
            <a:r>
              <a:rPr sz="2600" dirty="0"/>
              <a:t>" </a:t>
            </a:r>
            <a:r>
              <a:rPr sz="2600" dirty="0" err="1"/>
              <a:t>он</a:t>
            </a:r>
            <a:r>
              <a:rPr sz="2600" dirty="0"/>
              <a:t> </a:t>
            </a:r>
            <a:r>
              <a:rPr sz="2600" dirty="0" err="1"/>
              <a:t>начинает</a:t>
            </a:r>
            <a:r>
              <a:rPr sz="2600" dirty="0"/>
              <a:t> </a:t>
            </a:r>
            <a:r>
              <a:rPr sz="2600" dirty="0" err="1"/>
              <a:t>работать</a:t>
            </a:r>
            <a:r>
              <a:rPr sz="2600" dirty="0"/>
              <a:t> в </a:t>
            </a:r>
            <a:r>
              <a:rPr sz="2600" dirty="0" err="1"/>
              <a:t>госпитале</a:t>
            </a:r>
            <a:r>
              <a:rPr sz="2600" dirty="0"/>
              <a:t> в г. </a:t>
            </a:r>
            <a:r>
              <a:rPr sz="2600" dirty="0" err="1" smtClean="0"/>
              <a:t>Чит</a:t>
            </a:r>
            <a:r>
              <a:rPr lang="ru-RU" sz="2600" dirty="0" smtClean="0"/>
              <a:t>а</a:t>
            </a:r>
            <a:r>
              <a:rPr sz="2600" dirty="0" smtClean="0"/>
              <a:t>,</a:t>
            </a:r>
            <a:r>
              <a:rPr lang="ru-RU" sz="2600" dirty="0" smtClean="0"/>
              <a:t> </a:t>
            </a:r>
            <a:r>
              <a:rPr sz="2600" dirty="0" err="1" smtClean="0"/>
              <a:t>где</a:t>
            </a:r>
            <a:r>
              <a:rPr sz="2600" dirty="0" smtClean="0"/>
              <a:t> </a:t>
            </a:r>
            <a:r>
              <a:rPr sz="2600" dirty="0" err="1"/>
              <a:t>получает</a:t>
            </a:r>
            <a:r>
              <a:rPr sz="2600" dirty="0"/>
              <a:t> </a:t>
            </a:r>
            <a:r>
              <a:rPr sz="2600" dirty="0" err="1"/>
              <a:t>большую</a:t>
            </a:r>
            <a:r>
              <a:rPr sz="2600" dirty="0"/>
              <a:t> </a:t>
            </a:r>
            <a:r>
              <a:rPr sz="2600" dirty="0" err="1"/>
              <a:t>практику</a:t>
            </a:r>
            <a:r>
              <a:rPr sz="2600" dirty="0" smtClean="0"/>
              <a:t>,</a:t>
            </a:r>
            <a:r>
              <a:rPr lang="ru-RU" sz="2600" dirty="0" smtClean="0"/>
              <a:t> </a:t>
            </a:r>
            <a:r>
              <a:rPr sz="2600" dirty="0" err="1" smtClean="0"/>
              <a:t>делая</a:t>
            </a:r>
            <a:r>
              <a:rPr sz="2600" dirty="0" smtClean="0"/>
              <a:t> </a:t>
            </a:r>
            <a:r>
              <a:rPr sz="2600" dirty="0" err="1"/>
              <a:t>серьёзные</a:t>
            </a:r>
            <a:r>
              <a:rPr sz="2600" dirty="0"/>
              <a:t> </a:t>
            </a:r>
            <a:r>
              <a:rPr sz="2600" dirty="0" err="1"/>
              <a:t>операции</a:t>
            </a:r>
            <a:r>
              <a:rPr sz="2600" dirty="0" smtClean="0"/>
              <a:t>.</a:t>
            </a:r>
            <a:r>
              <a:rPr lang="ru-RU" sz="2600" dirty="0" smtClean="0"/>
              <a:t> </a:t>
            </a:r>
            <a:r>
              <a:rPr sz="2600" dirty="0" smtClean="0"/>
              <a:t>В </a:t>
            </a:r>
            <a:r>
              <a:rPr sz="2600" dirty="0" err="1" smtClean="0"/>
              <a:t>основном</a:t>
            </a:r>
            <a:r>
              <a:rPr lang="ru-RU" sz="2600" dirty="0" smtClean="0"/>
              <a:t>,</a:t>
            </a:r>
            <a:r>
              <a:rPr sz="2600" dirty="0" smtClean="0"/>
              <a:t> </a:t>
            </a:r>
            <a:r>
              <a:rPr sz="2600" dirty="0" err="1"/>
              <a:t>все</a:t>
            </a:r>
            <a:r>
              <a:rPr sz="2600" dirty="0"/>
              <a:t> </a:t>
            </a:r>
            <a:r>
              <a:rPr sz="2600" dirty="0" err="1"/>
              <a:t>его</a:t>
            </a:r>
            <a:r>
              <a:rPr sz="2600" dirty="0"/>
              <a:t> </a:t>
            </a:r>
            <a:r>
              <a:rPr sz="2600" dirty="0" err="1"/>
              <a:t>операции</a:t>
            </a:r>
            <a:r>
              <a:rPr sz="2600" dirty="0"/>
              <a:t> </a:t>
            </a:r>
            <a:r>
              <a:rPr sz="2600" dirty="0" err="1"/>
              <a:t>проходили</a:t>
            </a:r>
            <a:r>
              <a:rPr sz="2600" dirty="0"/>
              <a:t> </a:t>
            </a:r>
            <a:r>
              <a:rPr sz="2600" dirty="0" err="1" smtClean="0"/>
              <a:t>успешно</a:t>
            </a:r>
            <a:r>
              <a:rPr sz="2600" dirty="0" smtClean="0"/>
              <a:t>,</a:t>
            </a:r>
            <a:r>
              <a:rPr lang="ru-RU" sz="2600" dirty="0" smtClean="0"/>
              <a:t> </a:t>
            </a:r>
            <a:r>
              <a:rPr sz="2600" dirty="0" err="1" smtClean="0"/>
              <a:t>потому</a:t>
            </a:r>
            <a:r>
              <a:rPr lang="ru-RU" sz="2600" dirty="0" smtClean="0"/>
              <a:t> </a:t>
            </a:r>
            <a:r>
              <a:rPr sz="2600" dirty="0" err="1" smtClean="0"/>
              <a:t>что</a:t>
            </a:r>
            <a:r>
              <a:rPr sz="2600" dirty="0" smtClean="0"/>
              <a:t> </a:t>
            </a:r>
            <a:r>
              <a:rPr sz="2600" dirty="0" err="1"/>
              <a:t>он</a:t>
            </a:r>
            <a:r>
              <a:rPr sz="2600" dirty="0"/>
              <a:t> </a:t>
            </a:r>
            <a:r>
              <a:rPr sz="2600" dirty="0" err="1"/>
              <a:t>делал</a:t>
            </a:r>
            <a:r>
              <a:rPr sz="2600" dirty="0"/>
              <a:t> </a:t>
            </a:r>
            <a:r>
              <a:rPr sz="2600" dirty="0" err="1"/>
              <a:t>их</a:t>
            </a:r>
            <a:r>
              <a:rPr sz="2600" dirty="0"/>
              <a:t> с </a:t>
            </a:r>
            <a:r>
              <a:rPr sz="2600" dirty="0" err="1"/>
              <a:t>молитвой</a:t>
            </a:r>
            <a:r>
              <a:rPr sz="2600" dirty="0"/>
              <a:t>. </a:t>
            </a:r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35" y="358660"/>
            <a:ext cx="7486727" cy="386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970" y="5517232"/>
            <a:ext cx="8732826" cy="984518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sz="2600" dirty="0" err="1" smtClean="0"/>
              <a:t>Один</a:t>
            </a:r>
            <a:r>
              <a:rPr sz="2600" dirty="0" smtClean="0"/>
              <a:t> </a:t>
            </a:r>
            <a:r>
              <a:rPr sz="2600" dirty="0" err="1"/>
              <a:t>вылеченный</a:t>
            </a:r>
            <a:r>
              <a:rPr sz="2600" dirty="0"/>
              <a:t> </a:t>
            </a:r>
            <a:r>
              <a:rPr sz="2600" dirty="0" err="1"/>
              <a:t>им</a:t>
            </a:r>
            <a:r>
              <a:rPr sz="2600" dirty="0"/>
              <a:t> </a:t>
            </a:r>
            <a:r>
              <a:rPr sz="2600" dirty="0" err="1"/>
              <a:t>офицер</a:t>
            </a:r>
            <a:r>
              <a:rPr sz="2600" dirty="0"/>
              <a:t> </a:t>
            </a:r>
            <a:r>
              <a:rPr sz="2600" dirty="0" err="1"/>
              <a:t>пригласил</a:t>
            </a:r>
            <a:r>
              <a:rPr sz="2600" dirty="0"/>
              <a:t> </a:t>
            </a:r>
            <a:r>
              <a:rPr sz="2600" dirty="0" err="1"/>
              <a:t>молодого</a:t>
            </a:r>
            <a:r>
              <a:rPr sz="2600" dirty="0"/>
              <a:t> </a:t>
            </a:r>
            <a:r>
              <a:rPr sz="2600" dirty="0" err="1"/>
              <a:t>врача</a:t>
            </a:r>
            <a:r>
              <a:rPr sz="2600" dirty="0"/>
              <a:t> к </a:t>
            </a:r>
            <a:r>
              <a:rPr sz="2600" dirty="0" err="1"/>
              <a:t>себе</a:t>
            </a:r>
            <a:r>
              <a:rPr sz="2600" dirty="0"/>
              <a:t> в </a:t>
            </a:r>
            <a:r>
              <a:rPr sz="2600" dirty="0" err="1" smtClean="0"/>
              <a:t>Симбирск</a:t>
            </a:r>
            <a:r>
              <a:rPr lang="ru-RU" sz="2600" dirty="0" smtClean="0"/>
              <a:t>,</a:t>
            </a:r>
            <a:r>
              <a:rPr sz="2600" dirty="0" smtClean="0"/>
              <a:t> </a:t>
            </a:r>
            <a:r>
              <a:rPr sz="2600" dirty="0" err="1"/>
              <a:t>нынешний</a:t>
            </a:r>
            <a:r>
              <a:rPr sz="2600" dirty="0"/>
              <a:t> </a:t>
            </a:r>
            <a:r>
              <a:rPr sz="2600" dirty="0" err="1"/>
              <a:t>Ульяновск</a:t>
            </a:r>
            <a:r>
              <a:rPr sz="2600" dirty="0"/>
              <a:t>.</a:t>
            </a:r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916832"/>
            <a:ext cx="4541316" cy="3260234"/>
          </a:xfrm>
          <a:prstGeom prst="rect">
            <a:avLst/>
          </a:prstGeom>
        </p:spPr>
      </p:pic>
      <p:pic>
        <p:nvPicPr>
          <p:cNvPr id="5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60648"/>
            <a:ext cx="3650608" cy="424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1423509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sz="2600" dirty="0" err="1"/>
              <a:t>После</a:t>
            </a:r>
            <a:r>
              <a:rPr sz="2600" dirty="0"/>
              <a:t> </a:t>
            </a:r>
            <a:r>
              <a:rPr sz="2600" dirty="0" err="1"/>
              <a:t>недолгого</a:t>
            </a:r>
            <a:r>
              <a:rPr sz="2600" dirty="0"/>
              <a:t> </a:t>
            </a:r>
            <a:r>
              <a:rPr sz="2600" dirty="0" err="1" smtClean="0"/>
              <a:t>пр</a:t>
            </a:r>
            <a:r>
              <a:rPr lang="ru-RU" sz="2600" dirty="0" smtClean="0"/>
              <a:t>е</a:t>
            </a:r>
            <a:r>
              <a:rPr sz="2600" dirty="0" err="1" smtClean="0"/>
              <a:t>бывания</a:t>
            </a:r>
            <a:r>
              <a:rPr sz="2600" dirty="0" smtClean="0"/>
              <a:t> </a:t>
            </a:r>
            <a:r>
              <a:rPr sz="2600" dirty="0"/>
              <a:t>в </a:t>
            </a:r>
            <a:r>
              <a:rPr sz="2600" dirty="0" err="1"/>
              <a:t>губернском</a:t>
            </a:r>
            <a:r>
              <a:rPr sz="2600" dirty="0"/>
              <a:t> </a:t>
            </a:r>
            <a:r>
              <a:rPr sz="2600" dirty="0" err="1"/>
              <a:t>городе</a:t>
            </a:r>
            <a:r>
              <a:rPr sz="2600" dirty="0"/>
              <a:t> </a:t>
            </a:r>
            <a:r>
              <a:rPr sz="2600" dirty="0" err="1"/>
              <a:t>Валентин</a:t>
            </a:r>
            <a:r>
              <a:rPr sz="2600" dirty="0"/>
              <a:t> </a:t>
            </a:r>
            <a:r>
              <a:rPr sz="2600" dirty="0" err="1"/>
              <a:t>Феликсович</a:t>
            </a:r>
            <a:r>
              <a:rPr sz="2600" dirty="0"/>
              <a:t> </a:t>
            </a:r>
            <a:r>
              <a:rPr sz="2600" dirty="0" err="1"/>
              <a:t>устроился</a:t>
            </a:r>
            <a:r>
              <a:rPr sz="2600" dirty="0"/>
              <a:t> </a:t>
            </a:r>
            <a:r>
              <a:rPr sz="2600" dirty="0" err="1"/>
              <a:t>земским</a:t>
            </a:r>
            <a:r>
              <a:rPr sz="2600" dirty="0"/>
              <a:t> </a:t>
            </a:r>
            <a:r>
              <a:rPr sz="2600" dirty="0" err="1"/>
              <a:t>врачом</a:t>
            </a:r>
            <a:r>
              <a:rPr sz="2600" dirty="0"/>
              <a:t> в </a:t>
            </a:r>
            <a:r>
              <a:rPr sz="2600" dirty="0" err="1"/>
              <a:t>уездный</a:t>
            </a:r>
            <a:r>
              <a:rPr sz="2600" dirty="0"/>
              <a:t> </a:t>
            </a:r>
            <a:r>
              <a:rPr sz="2600" dirty="0" err="1"/>
              <a:t>город</a:t>
            </a:r>
            <a:r>
              <a:rPr sz="2600" dirty="0"/>
              <a:t> </a:t>
            </a:r>
            <a:r>
              <a:rPr sz="2600" dirty="0" err="1" smtClean="0"/>
              <a:t>Ардатов</a:t>
            </a:r>
            <a:endParaRPr sz="2600" dirty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2675693" cy="3338479"/>
          </a:xfrm>
          <a:prstGeom prst="rect">
            <a:avLst/>
          </a:prstGeom>
        </p:spPr>
      </p:pic>
      <p:pic>
        <p:nvPicPr>
          <p:cNvPr id="5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125" y="2492896"/>
            <a:ext cx="5173377" cy="402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904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sz="2400" dirty="0" smtClean="0"/>
              <a:t>В </a:t>
            </a:r>
            <a:r>
              <a:rPr sz="2400" dirty="0" err="1"/>
              <a:t>крошечной</a:t>
            </a:r>
            <a:r>
              <a:rPr sz="2400" dirty="0"/>
              <a:t> </a:t>
            </a:r>
            <a:r>
              <a:rPr sz="2400" dirty="0" err="1"/>
              <a:t>больнице</a:t>
            </a:r>
            <a:r>
              <a:rPr sz="2400" dirty="0" smtClean="0"/>
              <a:t>,</a:t>
            </a:r>
            <a:r>
              <a:rPr lang="ru-RU" sz="2400" dirty="0" smtClean="0"/>
              <a:t> </a:t>
            </a:r>
            <a:r>
              <a:rPr sz="2400" dirty="0" err="1" smtClean="0"/>
              <a:t>персонал</a:t>
            </a:r>
            <a:r>
              <a:rPr lang="ru-RU" sz="2400" dirty="0"/>
              <a:t> </a:t>
            </a:r>
            <a:r>
              <a:rPr sz="2400" dirty="0" err="1" smtClean="0"/>
              <a:t>которой</a:t>
            </a:r>
            <a:r>
              <a:rPr sz="2400" dirty="0" smtClean="0"/>
              <a:t> </a:t>
            </a:r>
            <a:r>
              <a:rPr sz="2400" dirty="0" err="1"/>
              <a:t>состоял</a:t>
            </a:r>
            <a:r>
              <a:rPr sz="2400" dirty="0"/>
              <a:t> </a:t>
            </a:r>
            <a:r>
              <a:rPr sz="2400" dirty="0" err="1"/>
              <a:t>из</a:t>
            </a:r>
            <a:r>
              <a:rPr sz="2400" dirty="0"/>
              <a:t> </a:t>
            </a:r>
            <a:r>
              <a:rPr sz="2400" dirty="0" err="1"/>
              <a:t>заведующего</a:t>
            </a:r>
            <a:r>
              <a:rPr sz="2400" dirty="0"/>
              <a:t> и </a:t>
            </a:r>
            <a:r>
              <a:rPr sz="2400" dirty="0" err="1"/>
              <a:t>фельдшера</a:t>
            </a:r>
            <a:r>
              <a:rPr sz="2400" dirty="0"/>
              <a:t>, </a:t>
            </a:r>
            <a:r>
              <a:rPr sz="2400" dirty="0" err="1"/>
              <a:t>молодой</a:t>
            </a:r>
            <a:r>
              <a:rPr sz="2400" dirty="0"/>
              <a:t> </a:t>
            </a:r>
            <a:r>
              <a:rPr sz="2400" dirty="0" err="1"/>
              <a:t>хирург</a:t>
            </a:r>
            <a:r>
              <a:rPr sz="2400" dirty="0"/>
              <a:t> </a:t>
            </a:r>
            <a:r>
              <a:rPr sz="2400" dirty="0" err="1"/>
              <a:t>проводил</a:t>
            </a:r>
            <a:r>
              <a:rPr sz="2400" dirty="0"/>
              <a:t> </a:t>
            </a:r>
            <a:r>
              <a:rPr sz="2400" dirty="0" err="1"/>
              <a:t>по</a:t>
            </a:r>
            <a:r>
              <a:rPr sz="2400" dirty="0"/>
              <a:t> 14-16 </a:t>
            </a:r>
            <a:r>
              <a:rPr sz="2400" dirty="0" err="1"/>
              <a:t>часов</a:t>
            </a:r>
            <a:r>
              <a:rPr sz="2400" dirty="0"/>
              <a:t> в </a:t>
            </a:r>
            <a:r>
              <a:rPr sz="2400" dirty="0" err="1"/>
              <a:t>сутки</a:t>
            </a:r>
            <a:r>
              <a:rPr sz="2400" dirty="0" smtClean="0"/>
              <a:t>.</a:t>
            </a:r>
            <a:r>
              <a:rPr lang="ru-RU" sz="2400" dirty="0" smtClean="0"/>
              <a:t> </a:t>
            </a:r>
            <a:r>
              <a:rPr sz="2400" dirty="0" err="1" smtClean="0"/>
              <a:t>Условия</a:t>
            </a:r>
            <a:r>
              <a:rPr sz="2400" dirty="0" smtClean="0"/>
              <a:t> </a:t>
            </a:r>
            <a:r>
              <a:rPr sz="2400" dirty="0" err="1"/>
              <a:t>были</a:t>
            </a:r>
            <a:r>
              <a:rPr sz="2400" dirty="0"/>
              <a:t> </a:t>
            </a:r>
            <a:r>
              <a:rPr sz="2400" dirty="0" err="1"/>
              <a:t>невыносимыми</a:t>
            </a:r>
            <a:r>
              <a:rPr sz="2400" dirty="0" smtClean="0"/>
              <a:t>.</a:t>
            </a:r>
            <a:r>
              <a:rPr lang="ru-RU" sz="2400" dirty="0" smtClean="0"/>
              <a:t> </a:t>
            </a:r>
            <a:r>
              <a:rPr sz="2400" dirty="0" smtClean="0"/>
              <a:t>В </a:t>
            </a:r>
            <a:r>
              <a:rPr sz="2400" dirty="0" err="1"/>
              <a:t>таких</a:t>
            </a:r>
            <a:r>
              <a:rPr sz="2400" dirty="0"/>
              <a:t> </a:t>
            </a:r>
            <a:r>
              <a:rPr sz="2400" dirty="0" err="1"/>
              <a:t>условиях</a:t>
            </a:r>
            <a:r>
              <a:rPr sz="2400" dirty="0"/>
              <a:t> </a:t>
            </a:r>
            <a:r>
              <a:rPr sz="2400" dirty="0" err="1"/>
              <a:t>он</a:t>
            </a:r>
            <a:r>
              <a:rPr sz="2400" dirty="0"/>
              <a:t> </a:t>
            </a:r>
            <a:r>
              <a:rPr sz="2400" dirty="0" err="1"/>
              <a:t>проработал</a:t>
            </a:r>
            <a:r>
              <a:rPr sz="2400" dirty="0"/>
              <a:t> </a:t>
            </a:r>
            <a:r>
              <a:rPr sz="2400" dirty="0" err="1" smtClean="0"/>
              <a:t>год</a:t>
            </a:r>
            <a:r>
              <a:rPr sz="2400" dirty="0" smtClean="0"/>
              <a:t>.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dirty="0" smtClean="0"/>
              <a:t>В </a:t>
            </a:r>
            <a:r>
              <a:rPr lang="ru-RU" sz="2400" dirty="0"/>
              <a:t>Ардатове молодой хирург столкнулся с опасностями применения наркоза и задумался о возможности применения местной анестезии, прочитав книгу немецкого хирурга Г. Брауна на эту </a:t>
            </a:r>
            <a:r>
              <a:rPr lang="ru-RU" sz="2400" dirty="0" smtClean="0"/>
              <a:t>тему.</a:t>
            </a:r>
          </a:p>
          <a:p>
            <a:pPr marL="0" indent="0" algn="ctr">
              <a:buNone/>
            </a:pPr>
            <a:r>
              <a:rPr lang="ru-RU" sz="2400" dirty="0" smtClean="0"/>
              <a:t> Через </a:t>
            </a:r>
            <a:r>
              <a:rPr lang="ru-RU" sz="2400" dirty="0"/>
              <a:t>десять лет, в 1915 году, он издаст в Санкт-Петербурге свою книгу «Регионарная анестезия» с собственными иллюстрациями и защитит ее как диссертацию, </a:t>
            </a:r>
            <a:r>
              <a:rPr lang="ru-RU" sz="2400" dirty="0" smtClean="0"/>
              <a:t>получил степень </a:t>
            </a:r>
            <a:r>
              <a:rPr lang="ru-RU" sz="2400" dirty="0"/>
              <a:t>доктора </a:t>
            </a:r>
            <a:r>
              <a:rPr lang="ru-RU" sz="2400" dirty="0" smtClean="0"/>
              <a:t>медицины.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879302"/>
            <a:ext cx="8712968" cy="1978698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sz="2600" dirty="0" err="1"/>
              <a:t>На</a:t>
            </a:r>
            <a:r>
              <a:rPr sz="2600" dirty="0"/>
              <a:t> </a:t>
            </a:r>
            <a:r>
              <a:rPr sz="2600" dirty="0" err="1"/>
              <a:t>Сретение</a:t>
            </a:r>
            <a:r>
              <a:rPr sz="2600" dirty="0"/>
              <a:t> (15 </a:t>
            </a:r>
            <a:r>
              <a:rPr sz="2600" dirty="0" err="1"/>
              <a:t>февраля</a:t>
            </a:r>
            <a:r>
              <a:rPr sz="2600" dirty="0"/>
              <a:t>) 1921 </a:t>
            </a:r>
            <a:r>
              <a:rPr sz="2600" dirty="0" err="1"/>
              <a:t>года</a:t>
            </a:r>
            <a:r>
              <a:rPr sz="2600" dirty="0"/>
              <a:t> </a:t>
            </a:r>
            <a:r>
              <a:rPr sz="2600" dirty="0" err="1"/>
              <a:t>Валентин</a:t>
            </a:r>
            <a:r>
              <a:rPr sz="2600" dirty="0"/>
              <a:t> </a:t>
            </a:r>
            <a:r>
              <a:rPr sz="2600" dirty="0" err="1"/>
              <a:t>Феликсович</a:t>
            </a:r>
            <a:r>
              <a:rPr sz="2600" dirty="0"/>
              <a:t> </a:t>
            </a:r>
            <a:r>
              <a:rPr sz="2600" dirty="0" err="1"/>
              <a:t>был</a:t>
            </a:r>
            <a:r>
              <a:rPr sz="2600" dirty="0"/>
              <a:t> </a:t>
            </a:r>
            <a:r>
              <a:rPr sz="2600" dirty="0" err="1"/>
              <a:t>рукоположен</a:t>
            </a:r>
            <a:r>
              <a:rPr sz="2600" dirty="0"/>
              <a:t> в </a:t>
            </a:r>
            <a:r>
              <a:rPr sz="2600" dirty="0" err="1"/>
              <a:t>диакона</a:t>
            </a:r>
            <a:r>
              <a:rPr sz="2600" dirty="0" smtClean="0"/>
              <a:t>,</a:t>
            </a:r>
            <a:r>
              <a:rPr lang="ru-RU" sz="2600" dirty="0" smtClean="0"/>
              <a:t> </a:t>
            </a:r>
            <a:r>
              <a:rPr sz="2600" dirty="0" smtClean="0"/>
              <a:t>а </a:t>
            </a:r>
            <a:r>
              <a:rPr sz="2600" dirty="0" err="1"/>
              <a:t>через</a:t>
            </a:r>
            <a:r>
              <a:rPr sz="2600" dirty="0"/>
              <a:t> </a:t>
            </a:r>
            <a:r>
              <a:rPr sz="2600" dirty="0" err="1"/>
              <a:t>неделю</a:t>
            </a:r>
            <a:r>
              <a:rPr sz="2600" dirty="0"/>
              <a:t> </a:t>
            </a:r>
            <a:r>
              <a:rPr sz="2600" dirty="0" smtClean="0"/>
              <a:t>-</a:t>
            </a:r>
            <a:r>
              <a:rPr lang="ru-RU" sz="2600" dirty="0" smtClean="0"/>
              <a:t> </a:t>
            </a:r>
            <a:r>
              <a:rPr sz="2600" dirty="0" smtClean="0"/>
              <a:t>в </a:t>
            </a:r>
            <a:r>
              <a:rPr sz="2600" dirty="0" err="1" smtClean="0"/>
              <a:t>пр</a:t>
            </a:r>
            <a:r>
              <a:rPr lang="ru-RU" sz="2600" dirty="0" smtClean="0"/>
              <a:t>е</a:t>
            </a:r>
            <a:r>
              <a:rPr sz="2600" dirty="0" err="1" smtClean="0"/>
              <a:t>свитера</a:t>
            </a:r>
            <a:r>
              <a:rPr sz="2600" dirty="0" smtClean="0"/>
              <a:t> </a:t>
            </a:r>
            <a:r>
              <a:rPr sz="2600" dirty="0" err="1"/>
              <a:t>епископом</a:t>
            </a:r>
            <a:r>
              <a:rPr sz="2600" dirty="0"/>
              <a:t> </a:t>
            </a:r>
            <a:r>
              <a:rPr sz="2600" dirty="0" err="1"/>
              <a:t>Ташкентским</a:t>
            </a:r>
            <a:r>
              <a:rPr sz="2600" dirty="0"/>
              <a:t> и </a:t>
            </a:r>
            <a:r>
              <a:rPr sz="2600" dirty="0" err="1"/>
              <a:t>Туркестанским</a:t>
            </a:r>
            <a:r>
              <a:rPr sz="2600" dirty="0"/>
              <a:t> </a:t>
            </a:r>
            <a:r>
              <a:rPr sz="2600" dirty="0" err="1" smtClean="0"/>
              <a:t>Иннокентием</a:t>
            </a:r>
            <a:r>
              <a:rPr lang="ru-RU" sz="2600" dirty="0" smtClean="0"/>
              <a:t> </a:t>
            </a:r>
            <a:r>
              <a:rPr sz="2600" dirty="0" smtClean="0"/>
              <a:t>(</a:t>
            </a:r>
            <a:r>
              <a:rPr sz="2600" dirty="0" err="1"/>
              <a:t>Пустынским</a:t>
            </a:r>
            <a:r>
              <a:rPr sz="2600" dirty="0"/>
              <a:t>).</a:t>
            </a:r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452" y="138040"/>
            <a:ext cx="3555772" cy="473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2304</TotalTime>
  <Words>633</Words>
  <Application>Microsoft Office PowerPoint</Application>
  <PresentationFormat>Экран (4:3)</PresentationFormat>
  <Paragraphs>22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Calibri</vt:lpstr>
      <vt:lpstr>Rockwell</vt:lpstr>
      <vt:lpstr>Times New Roman</vt:lpstr>
      <vt:lpstr>Damask</vt:lpstr>
      <vt:lpstr>Жизнеописание   святителя Луки  (Войно-Ясенецкого)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школьник30</cp:lastModifiedBy>
  <cp:revision>16</cp:revision>
  <dcterms:created xsi:type="dcterms:W3CDTF">2013-01-14T03:33:28Z</dcterms:created>
  <dcterms:modified xsi:type="dcterms:W3CDTF">2022-11-03T15:40:19Z</dcterms:modified>
</cp:coreProperties>
</file>